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29" r:id="rId3"/>
    <p:sldId id="327" r:id="rId4"/>
    <p:sldId id="257" r:id="rId5"/>
    <p:sldId id="258" r:id="rId6"/>
    <p:sldId id="267" r:id="rId7"/>
    <p:sldId id="260" r:id="rId8"/>
    <p:sldId id="295" r:id="rId9"/>
    <p:sldId id="261" r:id="rId10"/>
    <p:sldId id="262" r:id="rId11"/>
    <p:sldId id="300" r:id="rId12"/>
    <p:sldId id="266" r:id="rId13"/>
    <p:sldId id="369" r:id="rId14"/>
    <p:sldId id="271" r:id="rId15"/>
    <p:sldId id="276" r:id="rId16"/>
    <p:sldId id="277" r:id="rId17"/>
    <p:sldId id="278" r:id="rId18"/>
    <p:sldId id="375" r:id="rId19"/>
    <p:sldId id="340" r:id="rId20"/>
    <p:sldId id="341" r:id="rId21"/>
    <p:sldId id="342" r:id="rId22"/>
    <p:sldId id="343" r:id="rId23"/>
    <p:sldId id="363" r:id="rId24"/>
    <p:sldId id="344" r:id="rId25"/>
    <p:sldId id="348" r:id="rId26"/>
    <p:sldId id="349" r:id="rId27"/>
    <p:sldId id="345" r:id="rId28"/>
    <p:sldId id="354" r:id="rId29"/>
    <p:sldId id="306" r:id="rId30"/>
    <p:sldId id="358" r:id="rId31"/>
    <p:sldId id="297" r:id="rId32"/>
    <p:sldId id="359" r:id="rId33"/>
    <p:sldId id="303" r:id="rId34"/>
    <p:sldId id="361" r:id="rId35"/>
    <p:sldId id="362" r:id="rId36"/>
    <p:sldId id="304" r:id="rId37"/>
    <p:sldId id="305" r:id="rId38"/>
    <p:sldId id="364" r:id="rId39"/>
    <p:sldId id="368" r:id="rId40"/>
    <p:sldId id="365" r:id="rId41"/>
    <p:sldId id="366" r:id="rId42"/>
    <p:sldId id="367" r:id="rId43"/>
    <p:sldId id="317" r:id="rId44"/>
    <p:sldId id="307" r:id="rId45"/>
    <p:sldId id="318" r:id="rId46"/>
    <p:sldId id="308" r:id="rId47"/>
    <p:sldId id="312" r:id="rId48"/>
    <p:sldId id="313" r:id="rId49"/>
    <p:sldId id="314" r:id="rId50"/>
    <p:sldId id="310" r:id="rId51"/>
    <p:sldId id="323" r:id="rId52"/>
    <p:sldId id="324" r:id="rId53"/>
    <p:sldId id="325" r:id="rId54"/>
    <p:sldId id="322" r:id="rId55"/>
    <p:sldId id="330" r:id="rId56"/>
    <p:sldId id="337" r:id="rId57"/>
    <p:sldId id="338" r:id="rId58"/>
    <p:sldId id="360" r:id="rId59"/>
    <p:sldId id="376" r:id="rId60"/>
    <p:sldId id="377" r:id="rId61"/>
    <p:sldId id="378" r:id="rId62"/>
    <p:sldId id="379" r:id="rId63"/>
    <p:sldId id="380" r:id="rId64"/>
    <p:sldId id="381" r:id="rId65"/>
    <p:sldId id="382" r:id="rId6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2" autoAdjust="0"/>
    <p:restoredTop sz="94660"/>
  </p:normalViewPr>
  <p:slideViewPr>
    <p:cSldViewPr>
      <p:cViewPr varScale="1">
        <p:scale>
          <a:sx n="69" d="100"/>
          <a:sy n="69"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BDA80D8-82C0-4BD1-A0D8-C4715F7FF0AA}" type="datetimeFigureOut">
              <a:rPr lang="pt-BR" smtClean="0"/>
              <a:pPr/>
              <a:t>23/02/2014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5444445-0641-4B68-A749-77A6C251D1B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A80D8-82C0-4BD1-A0D8-C4715F7FF0AA}" type="datetimeFigureOut">
              <a:rPr lang="pt-BR" smtClean="0"/>
              <a:pPr/>
              <a:t>23/02/2014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44445-0641-4B68-A749-77A6C251D1B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bibliaonline.com.br/acf/mt/22/3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translate.googleusercontent.com/translate_c?depth=1&amp;hl=pt-BR&amp;prev=/search?q=http://biblehub.com/niv/genesis/6.htm&amp;biw=1366&amp;bih=677&amp;rurl=translate.google.com.br&amp;sl=en&amp;u=http://biblehub.com/genesis/6-1.htm&amp;usg=ALkJrhiDuqSgF0pF5NUt9BeJE5QsRKz_bA" TargetMode="External"/><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pt-BR&amp;prev=/search?q=http://biblehub.com/niv/genesis/6.htm&amp;biw=1366&amp;bih=677&amp;rurl=translate.google.com.br&amp;sl=en&amp;u=http://biblehub.com/genesis/6-4.htm&amp;usg=ALkJrhjRkWP8APMYsrhjSV-G-K9XP1ic-w" TargetMode="External"/><Relationship Id="rId5" Type="http://schemas.openxmlformats.org/officeDocument/2006/relationships/hyperlink" Target="http://translate.googleusercontent.com/translate_c?depth=1&amp;hl=pt-BR&amp;prev=/search?q=http://biblehub.com/niv/genesis/6.htm&amp;biw=1366&amp;bih=677&amp;rurl=translate.google.com.br&amp;sl=en&amp;u=http://biblehub.com/genesis/6-3.htm&amp;usg=ALkJrhjpF2z5jxq_xYTrlOv2zRy2Am9rHQ" TargetMode="External"/><Relationship Id="rId4" Type="http://schemas.openxmlformats.org/officeDocument/2006/relationships/hyperlink" Target="http://translate.googleusercontent.com/translate_c?depth=1&amp;hl=pt-BR&amp;prev=/search?q=http://biblehub.com/niv/genesis/6.htm&amp;biw=1366&amp;bih=677&amp;rurl=translate.google.com.br&amp;sl=en&amp;u=http://biblehub.com/genesis/6-2.htm&amp;usg=ALkJrhjkQDiO6w3Wnl1vR6UF0AImGwsViw"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ranslate.googleusercontent.com/translate_c?depth=1&amp;hl=pt-BR&amp;prev=/search?q=http://biblehub.com/niv/genesis/6.htm&amp;biw=1366&amp;bih=677&amp;rurl=translate.google.com.br&amp;sl=en&amp;u=http://biblehub.com/genesis/6-2.htm&amp;usg=ALkJrhjkQDiO6w3Wnl1vR6UF0AImGwsViw" TargetMode="External"/><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translate.googleusercontent.com/translate_c?depth=1&amp;hl=pt-BR&amp;prev=/search?q=http://biblehub.com/niv/genesis/6.htm&amp;biw=1366&amp;bih=677&amp;rurl=translate.google.com.br&amp;sl=en&amp;u=http://biblehub.com/genesis/6-4.htm&amp;usg=ALkJrhjRkWP8APMYsrhjSV-G-K9XP1ic-w" TargetMode="External"/><Relationship Id="rId4" Type="http://schemas.openxmlformats.org/officeDocument/2006/relationships/hyperlink" Target="http://translate.googleusercontent.com/translate_c?depth=1&amp;hl=pt-BR&amp;prev=/search?q=http://biblehub.com/niv/genesis/6.htm&amp;biw=1366&amp;bih=677&amp;rurl=translate.google.com.br&amp;sl=en&amp;u=http://biblehub.com/genesis/6-3.htm&amp;usg=ALkJrhjpF2z5jxq_xYTrlOv2zRy2Am9rH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translate.googleusercontent.com/translate_c?depth=1&amp;hl=pt-BR&amp;prev=/search?q=http://biblehub.com/niv/genesis/6.htm&amp;biw=1366&amp;bih=677&amp;rurl=translate.google.com.br&amp;sl=en&amp;u=http://biblehub.com/isv/genesis/6.htm&amp;usg=ALkJrhg35DYSgXL0mI7hcx709XzzWDOqI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translate.googleusercontent.com/translate_c?depth=1&amp;hl=pt-BR&amp;prev=/search?q=http://biblehub.com/niv/genesis/6.htm&amp;biw=1366&amp;bih=677&amp;rurl=translate.google.com.br&amp;sl=en&amp;u=http://biblehub.com/genesis/6-4.htm&amp;usg=ALkJrhjRkWP8APMYsrhjSV-G-K9XP1ic-w" TargetMode="External"/><Relationship Id="rId4" Type="http://schemas.openxmlformats.org/officeDocument/2006/relationships/hyperlink" Target="http://translate.googleusercontent.com/translate_c?depth=1&amp;hl=pt-BR&amp;prev=/search?q=http://biblehub.com/niv/genesis/6.htm&amp;biw=1366&amp;bih=677&amp;rurl=translate.google.com.br&amp;sl=en&amp;u=http://biblehub.com/genesis/6-3.htm&amp;usg=ALkJrhjpF2z5jxq_xYTrlOv2zRy2Am9rH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ranslate.googleusercontent.com/translate_c?depth=1&amp;hl=pt-BR&amp;prev=/search?q=http://biblehub.com/niv/genesis/6.htm&amp;biw=1366&amp;bih=677&amp;rurl=translate.google.com.br&amp;sl=en&amp;u=http://biblehub.com/genesis/6-2.htm&amp;usg=ALkJrhjkQDiO6w3Wnl1vR6UF0AImGwsViw"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translate.googleusercontent.com/translate_c?depth=1&amp;hl=pt-BR&amp;prev=/search?q=http://biblehub.com/niv/genesis/6.htm&amp;biw=1366&amp;bih=677&amp;rurl=translate.google.com.br&amp;sl=en&amp;u=http://biblehub.com/genesis/6-4.htm&amp;usg=ALkJrhjRkWP8APMYsrhjSV-G-K9XP1ic-w" TargetMode="External"/><Relationship Id="rId4" Type="http://schemas.openxmlformats.org/officeDocument/2006/relationships/hyperlink" Target="http://translate.googleusercontent.com/translate_c?depth=1&amp;hl=pt-BR&amp;prev=/search?q=http://biblehub.com/niv/genesis/6.htm&amp;biw=1366&amp;bih=677&amp;rurl=translate.google.com.br&amp;sl=en&amp;u=http://biblehub.com/genesis/6-3.htm&amp;usg=ALkJrhjpF2z5jxq_xYTrlOv2zRy2Am9rHQ"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bibliaonline.com.br/acf+tb/am/2/9"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translate.googleusercontent.com/translate_c?depth=1&amp;hl=pt-BR&amp;prev=/search?q=http://biblehub.com/jude/1-7.htm&amp;espv=210&amp;es_sm=93&amp;rurl=translate.google.com.br&amp;sl=en&amp;u=http://biblehub.com/net/jude/1.htm&amp;usg=ALkJrhitqpkEl9yW0-sfCmFNyc4XmIR7_g" TargetMode="External"/><Relationship Id="rId7"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translate.googleusercontent.com/translate_c?depth=1&amp;hl=pt-BR&amp;prev=/search?q=http://biblehub.com/jude/1-7.htm&amp;espv=210&amp;es_sm=93&amp;rurl=translate.google.com.br&amp;sl=en&amp;u=http://biblehub.com/hcsb/jude/1.htm&amp;usg=ALkJrhhUiccl7VunVVbq-qw7se-rQBYV1A"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webartigos.com/artigos/satiros-demonios-no-antigo-testamento/12607/" TargetMode="External"/><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4.bp.blogspot.com/-59eYwFoIdWw/UGcOsZLDwsI/AAAAAAADWE4/6vni1HdZPjU/s1600/Extraterrestres.jpg"/>
          <p:cNvPicPr>
            <a:picLocks noChangeAspect="1" noChangeArrowheads="1"/>
          </p:cNvPicPr>
          <p:nvPr/>
        </p:nvPicPr>
        <p:blipFill>
          <a:blip r:embed="rId2"/>
          <a:srcRect/>
          <a:stretch>
            <a:fillRect/>
          </a:stretch>
        </p:blipFill>
        <p:spPr bwMode="auto">
          <a:xfrm>
            <a:off x="-38100" y="857232"/>
            <a:ext cx="9182100" cy="6000768"/>
          </a:xfrm>
          <a:prstGeom prst="rect">
            <a:avLst/>
          </a:prstGeom>
          <a:noFill/>
        </p:spPr>
      </p:pic>
      <p:sp>
        <p:nvSpPr>
          <p:cNvPr id="3" name="CaixaDeTexto 2"/>
          <p:cNvSpPr txBox="1"/>
          <p:nvPr/>
        </p:nvSpPr>
        <p:spPr>
          <a:xfrm>
            <a:off x="0" y="0"/>
            <a:ext cx="9144000" cy="830997"/>
          </a:xfrm>
          <a:prstGeom prst="rect">
            <a:avLst/>
          </a:prstGeom>
          <a:solidFill>
            <a:srgbClr val="FFFF00"/>
          </a:solidFill>
        </p:spPr>
        <p:txBody>
          <a:bodyPr wrap="square" rtlCol="0">
            <a:spAutoFit/>
          </a:bodyPr>
          <a:lstStyle/>
          <a:p>
            <a:pPr algn="ctr"/>
            <a:r>
              <a:rPr lang="pt-BR" sz="4800" b="1" dirty="0" smtClean="0"/>
              <a:t>O Retorno dos </a:t>
            </a:r>
            <a:r>
              <a:rPr lang="pt-BR" sz="4800" b="1" dirty="0" err="1" smtClean="0"/>
              <a:t>Nefilins</a:t>
            </a:r>
            <a:endParaRPr lang="pt-BR" sz="4800" b="1" dirty="0"/>
          </a:p>
        </p:txBody>
      </p:sp>
      <p:sp>
        <p:nvSpPr>
          <p:cNvPr id="4" name="CaixaDeTexto 3"/>
          <p:cNvSpPr txBox="1"/>
          <p:nvPr/>
        </p:nvSpPr>
        <p:spPr>
          <a:xfrm>
            <a:off x="7000892" y="5643578"/>
            <a:ext cx="1857388" cy="369332"/>
          </a:xfrm>
          <a:prstGeom prst="rect">
            <a:avLst/>
          </a:prstGeom>
          <a:solidFill>
            <a:srgbClr val="C00000"/>
          </a:solidFill>
        </p:spPr>
        <p:txBody>
          <a:bodyPr wrap="square" rtlCol="0">
            <a:spAutoFit/>
          </a:bodyPr>
          <a:lstStyle/>
          <a:p>
            <a:r>
              <a:rPr lang="pt-BR" b="1" dirty="0" err="1" smtClean="0">
                <a:solidFill>
                  <a:srgbClr val="FFC000"/>
                </a:solidFill>
              </a:rPr>
              <a:t>By</a:t>
            </a:r>
            <a:r>
              <a:rPr lang="pt-BR" b="1" dirty="0" smtClean="0">
                <a:solidFill>
                  <a:srgbClr val="FFC000"/>
                </a:solidFill>
              </a:rPr>
              <a:t> </a:t>
            </a:r>
            <a:r>
              <a:rPr lang="pt-BR" b="1" dirty="0" err="1" smtClean="0">
                <a:solidFill>
                  <a:srgbClr val="FFC000"/>
                </a:solidFill>
              </a:rPr>
              <a:t>paulo</a:t>
            </a:r>
            <a:r>
              <a:rPr lang="pt-BR" b="1" dirty="0" smtClean="0">
                <a:solidFill>
                  <a:srgbClr val="FFC000"/>
                </a:solidFill>
              </a:rPr>
              <a:t> </a:t>
            </a:r>
            <a:r>
              <a:rPr lang="pt-BR" b="1" dirty="0" err="1" smtClean="0">
                <a:solidFill>
                  <a:srgbClr val="FFC000"/>
                </a:solidFill>
              </a:rPr>
              <a:t>moraes</a:t>
            </a:r>
            <a:endParaRPr lang="pt-BR"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642910" y="3903345"/>
            <a:ext cx="7715304" cy="2954655"/>
          </a:xfrm>
          <a:prstGeom prst="rect">
            <a:avLst/>
          </a:prstGeom>
          <a:solidFill>
            <a:schemeClr val="bg1"/>
          </a:solidFill>
        </p:spPr>
        <p:txBody>
          <a:bodyPr wrap="square" rtlCol="0">
            <a:spAutoFit/>
          </a:bodyPr>
          <a:lstStyle/>
          <a:p>
            <a:r>
              <a:rPr lang="pt-BR" sz="2400" dirty="0" smtClean="0"/>
              <a:t>“E, respondendo </a:t>
            </a:r>
            <a:r>
              <a:rPr lang="pt-BR" sz="2400" dirty="0" err="1" smtClean="0"/>
              <a:t>Yahushua</a:t>
            </a:r>
            <a:r>
              <a:rPr lang="pt-BR" sz="2400" dirty="0" smtClean="0"/>
              <a:t>, disse-lhes: Os filhos deste mundo casam-se, e dão-se em casamento;Mas os que forem havidos por dignos de alcançar o mundo vindouro, e a ressurreição dentre os mortos, nem hão de casar, nem ser dados em casamento;</a:t>
            </a:r>
            <a:r>
              <a:rPr lang="pt-BR" sz="2400" u="sng" dirty="0" smtClean="0">
                <a:effectLst>
                  <a:outerShdw blurRad="38100" dist="38100" dir="2700000" algn="tl">
                    <a:srgbClr val="000000">
                      <a:alpha val="43137"/>
                    </a:srgbClr>
                  </a:outerShdw>
                </a:effectLst>
              </a:rPr>
              <a:t>Porque já não podem mais morrer</a:t>
            </a:r>
            <a:r>
              <a:rPr lang="pt-BR" sz="2400" u="sng" dirty="0" smtClean="0">
                <a:solidFill>
                  <a:srgbClr val="FF0000"/>
                </a:solidFill>
                <a:effectLst>
                  <a:outerShdw blurRad="38100" dist="38100" dir="2700000" algn="tl">
                    <a:srgbClr val="000000">
                      <a:alpha val="43137"/>
                    </a:srgbClr>
                  </a:outerShdw>
                </a:effectLst>
              </a:rPr>
              <a:t>; pois são iguais aos anjos, e são filhos de Deus, sendo filhos da ressurreição</a:t>
            </a:r>
            <a:r>
              <a:rPr lang="pt-BR" sz="2400" dirty="0" smtClean="0"/>
              <a:t>.”Lucas 20:34-36</a:t>
            </a:r>
          </a:p>
          <a:p>
            <a:endParaRPr lang="pt-BR" dirty="0"/>
          </a:p>
        </p:txBody>
      </p:sp>
      <p:sp>
        <p:nvSpPr>
          <p:cNvPr id="4" name="CaixaDeTexto 3"/>
          <p:cNvSpPr txBox="1"/>
          <p:nvPr/>
        </p:nvSpPr>
        <p:spPr>
          <a:xfrm>
            <a:off x="0" y="0"/>
            <a:ext cx="9144000" cy="461665"/>
          </a:xfrm>
          <a:prstGeom prst="rect">
            <a:avLst/>
          </a:prstGeom>
          <a:solidFill>
            <a:srgbClr val="FFFF00"/>
          </a:solidFill>
        </p:spPr>
        <p:txBody>
          <a:bodyPr wrap="square" rtlCol="0">
            <a:spAutoFit/>
          </a:bodyPr>
          <a:lstStyle/>
          <a:p>
            <a:r>
              <a:rPr lang="pt-BR" sz="2400" dirty="0" smtClean="0"/>
              <a:t>Quando seremos verdadeiramente chamados de “filhos de Deus”?</a:t>
            </a:r>
            <a:endParaRPr lang="pt-BR" sz="2400" dirty="0"/>
          </a:p>
        </p:txBody>
      </p:sp>
      <p:sp>
        <p:nvSpPr>
          <p:cNvPr id="6" name="CaixaDeTexto 5"/>
          <p:cNvSpPr txBox="1"/>
          <p:nvPr/>
        </p:nvSpPr>
        <p:spPr>
          <a:xfrm>
            <a:off x="285720" y="1643050"/>
            <a:ext cx="8501122" cy="1384995"/>
          </a:xfrm>
          <a:prstGeom prst="rect">
            <a:avLst/>
          </a:prstGeom>
          <a:solidFill>
            <a:schemeClr val="bg1"/>
          </a:solidFill>
        </p:spPr>
        <p:txBody>
          <a:bodyPr wrap="square" rtlCol="0">
            <a:spAutoFit/>
          </a:bodyPr>
          <a:lstStyle/>
          <a:p>
            <a:r>
              <a:rPr lang="pt-BR" sz="2800" b="1" dirty="0" smtClean="0"/>
              <a:t>Porque na ressurreição nem casam nem são dados em casamento; </a:t>
            </a:r>
            <a:r>
              <a:rPr lang="pt-BR" sz="2800" b="1" u="sng" dirty="0" smtClean="0">
                <a:solidFill>
                  <a:srgbClr val="FF0000"/>
                </a:solidFill>
              </a:rPr>
              <a:t>mas serão como os anjos de Deus no céu</a:t>
            </a:r>
            <a:r>
              <a:rPr lang="pt-BR" sz="2800" b="1" dirty="0" smtClean="0"/>
              <a:t>.</a:t>
            </a:r>
            <a:br>
              <a:rPr lang="pt-BR" sz="2800" b="1" dirty="0" smtClean="0"/>
            </a:br>
            <a:r>
              <a:rPr lang="pt-BR" sz="2800" b="1" dirty="0" smtClean="0">
                <a:hlinkClick r:id="rId3"/>
              </a:rPr>
              <a:t>Mateus 22:30</a:t>
            </a:r>
            <a:endParaRPr lang="pt-BR"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aixaDeTexto 1"/>
          <p:cNvSpPr txBox="1"/>
          <p:nvPr/>
        </p:nvSpPr>
        <p:spPr>
          <a:xfrm>
            <a:off x="214282" y="1571612"/>
            <a:ext cx="8429684" cy="4154984"/>
          </a:xfrm>
          <a:prstGeom prst="rect">
            <a:avLst/>
          </a:prstGeom>
          <a:solidFill>
            <a:schemeClr val="bg1"/>
          </a:solidFill>
        </p:spPr>
        <p:txBody>
          <a:bodyPr wrap="square" rtlCol="0">
            <a:spAutoFit/>
          </a:bodyPr>
          <a:lstStyle/>
          <a:p>
            <a:r>
              <a:rPr lang="pt-BR" sz="2400" dirty="0"/>
              <a:t> É claro que anjos não se casam </a:t>
            </a:r>
            <a:r>
              <a:rPr lang="pt-BR" sz="2400" b="1" dirty="0"/>
              <a:t>"no céu"</a:t>
            </a:r>
            <a:r>
              <a:rPr lang="pt-BR" sz="2400" dirty="0"/>
              <a:t>, como a passagem em Judas deixa claro que os anjos deixaram sua habitação no céu e foram após outra carne na terra. Da mesma forma anjos não precisam de casamento no céu porque são imortais e não precisam de descendência, porém anjos decaídos, rebeldes contra Deus certamente puderam escolher se relacionar com mulheres. Sabemos também que anjos decaídos são demônios e que demônios são atraídos por sexo, praticamente toda questão relacionada com demonologia está ligada ao sexo inferior, depravado e impuro, ora, se anjos não tem atração sexual porque demônios teriam?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500034" y="4919008"/>
            <a:ext cx="7858180" cy="1938992"/>
          </a:xfrm>
          <a:prstGeom prst="rect">
            <a:avLst/>
          </a:prstGeom>
          <a:solidFill>
            <a:schemeClr val="bg1"/>
          </a:solidFill>
        </p:spPr>
        <p:txBody>
          <a:bodyPr wrap="square" rtlCol="0">
            <a:spAutoFit/>
          </a:bodyPr>
          <a:lstStyle/>
          <a:p>
            <a:r>
              <a:rPr lang="pt-BR" sz="2400" dirty="0" smtClean="0"/>
              <a:t>“Havia </a:t>
            </a:r>
            <a:r>
              <a:rPr lang="pt-BR" sz="2400" dirty="0"/>
              <a:t>naqueles dias </a:t>
            </a:r>
            <a:r>
              <a:rPr lang="pt-BR" sz="2400" b="1" dirty="0">
                <a:solidFill>
                  <a:srgbClr val="FF0000"/>
                </a:solidFill>
              </a:rPr>
              <a:t>gigantes</a:t>
            </a:r>
            <a:r>
              <a:rPr lang="pt-BR" sz="2400" dirty="0"/>
              <a:t> na terra; e também depois, quando os </a:t>
            </a:r>
            <a:r>
              <a:rPr lang="pt-BR" sz="2400" b="1" u="sng" dirty="0">
                <a:solidFill>
                  <a:srgbClr val="FF0000"/>
                </a:solidFill>
              </a:rPr>
              <a:t>filhos de Deus entraram às filhas dos homens e delas geraram filhos</a:t>
            </a:r>
            <a:r>
              <a:rPr lang="pt-BR" sz="2400" dirty="0"/>
              <a:t>; estes eram os valentes que houve na antiguidade, os homens de fama</a:t>
            </a:r>
            <a:r>
              <a:rPr lang="pt-BR" sz="2400" dirty="0" smtClean="0"/>
              <a:t>.”</a:t>
            </a:r>
            <a:br>
              <a:rPr lang="pt-BR" sz="2400" dirty="0" smtClean="0"/>
            </a:br>
            <a:r>
              <a:rPr lang="pt-BR" sz="2400" dirty="0"/>
              <a:t>Gênesis 6:4</a:t>
            </a:r>
          </a:p>
        </p:txBody>
      </p:sp>
      <p:pic>
        <p:nvPicPr>
          <p:cNvPr id="18434" name="Picture 2" descr="http://2.bp.blogspot.com/-bfzt4poL210/UOCtIQQiB5I/AAAAAAAAGSM/X_oXpwf10qw/s1600/Nephilim%2B5.jpg"/>
          <p:cNvPicPr>
            <a:picLocks noChangeAspect="1" noChangeArrowheads="1"/>
          </p:cNvPicPr>
          <p:nvPr/>
        </p:nvPicPr>
        <p:blipFill>
          <a:blip r:embed="rId3"/>
          <a:srcRect/>
          <a:stretch>
            <a:fillRect/>
          </a:stretch>
        </p:blipFill>
        <p:spPr bwMode="auto">
          <a:xfrm>
            <a:off x="2214546" y="285728"/>
            <a:ext cx="3648081" cy="457200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9937" name="Picture 1"/>
          <p:cNvPicPr>
            <a:picLocks noChangeAspect="1" noChangeArrowheads="1"/>
          </p:cNvPicPr>
          <p:nvPr/>
        </p:nvPicPr>
        <p:blipFill>
          <a:blip r:embed="rId3"/>
          <a:srcRect/>
          <a:stretch>
            <a:fillRect/>
          </a:stretch>
        </p:blipFill>
        <p:spPr bwMode="auto">
          <a:xfrm>
            <a:off x="285720" y="3528996"/>
            <a:ext cx="8501121" cy="3329004"/>
          </a:xfrm>
          <a:prstGeom prst="rect">
            <a:avLst/>
          </a:prstGeom>
          <a:noFill/>
          <a:ln w="9525">
            <a:noFill/>
            <a:miter lim="800000"/>
            <a:headEnd/>
            <a:tailEnd/>
          </a:ln>
          <a:effectLst/>
        </p:spPr>
      </p:pic>
      <p:pic>
        <p:nvPicPr>
          <p:cNvPr id="4" name="Picture 4" descr="http://umsocorpo.com.br/site/wp-content/uploads/2012/10/E-Book-Dicionario-Biblico-Strong-Lexico-Hebraico-Aramaico-Grego.jpg"/>
          <p:cNvPicPr>
            <a:picLocks noChangeAspect="1" noChangeArrowheads="1"/>
          </p:cNvPicPr>
          <p:nvPr/>
        </p:nvPicPr>
        <p:blipFill>
          <a:blip r:embed="rId4"/>
          <a:srcRect/>
          <a:stretch>
            <a:fillRect/>
          </a:stretch>
        </p:blipFill>
        <p:spPr bwMode="auto">
          <a:xfrm>
            <a:off x="3143240" y="0"/>
            <a:ext cx="3286148" cy="37861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714876" y="714356"/>
            <a:ext cx="4071966" cy="4524315"/>
          </a:xfrm>
          <a:prstGeom prst="rect">
            <a:avLst/>
          </a:prstGeom>
          <a:noFill/>
        </p:spPr>
        <p:txBody>
          <a:bodyPr wrap="square" rtlCol="0">
            <a:spAutoFit/>
          </a:bodyPr>
          <a:lstStyle/>
          <a:p>
            <a:r>
              <a:rPr lang="pt-BR" b="1" dirty="0">
                <a:hlinkClick r:id="rId3"/>
              </a:rPr>
              <a:t>1</a:t>
            </a:r>
            <a:r>
              <a:rPr lang="pt-BR" dirty="0"/>
              <a:t> E sucedeu que </a:t>
            </a:r>
            <a:r>
              <a:rPr lang="pt-BR" dirty="0" err="1"/>
              <a:t>que</a:t>
            </a:r>
            <a:r>
              <a:rPr lang="pt-BR" dirty="0"/>
              <a:t> a humanidade já começaram a multiplicar-se sobre a face da terra, e as filhas nasceram com eles, </a:t>
            </a:r>
            <a:r>
              <a:rPr lang="pt-BR" b="1" dirty="0">
                <a:hlinkClick r:id="rId4"/>
              </a:rPr>
              <a:t>2</a:t>
            </a:r>
            <a:r>
              <a:rPr lang="pt-BR" dirty="0"/>
              <a:t> e filhos de Deus ver as filhas dos homens que eles [são] justo, e eles tomam para si as mulheres . de todas as que escolheram </a:t>
            </a:r>
            <a:r>
              <a:rPr lang="pt-BR" b="1" dirty="0">
                <a:hlinkClick r:id="rId5"/>
              </a:rPr>
              <a:t>3</a:t>
            </a:r>
            <a:r>
              <a:rPr lang="pt-BR" dirty="0"/>
              <a:t> Então disse o Senhor: "Meu Espírito não vos esforçar no homem - com a idade, em sua errando eles [são] carne 'e seus dias têm sido de cento e vinte anos. </a:t>
            </a:r>
            <a:r>
              <a:rPr lang="pt-BR" b="1" dirty="0">
                <a:hlinkClick r:id="rId6"/>
              </a:rPr>
              <a:t>4</a:t>
            </a:r>
            <a:r>
              <a:rPr lang="pt-BR" dirty="0"/>
              <a:t> </a:t>
            </a:r>
            <a:r>
              <a:rPr lang="pt-BR" b="1" u="sng" dirty="0">
                <a:solidFill>
                  <a:srgbClr val="FF0000"/>
                </a:solidFill>
              </a:rPr>
              <a:t>Os caídos estavam na terra naqueles dias</a:t>
            </a:r>
            <a:r>
              <a:rPr lang="pt-BR" dirty="0"/>
              <a:t>, e mesmo depois, quando os filhos de Deus chegue a filhas dos homens, e eles deram a eles - eles [são] os heróis, que, desde os tempos antigos, [são] os homens de nome.</a:t>
            </a:r>
          </a:p>
        </p:txBody>
      </p:sp>
      <p:pic>
        <p:nvPicPr>
          <p:cNvPr id="28674" name="Picture 2" descr="http://img1.imagesbn.com/p/2940013168268_p0_v1_s260x420.JPG"/>
          <p:cNvPicPr>
            <a:picLocks noChangeAspect="1" noChangeArrowheads="1"/>
          </p:cNvPicPr>
          <p:nvPr/>
        </p:nvPicPr>
        <p:blipFill>
          <a:blip r:embed="rId7"/>
          <a:srcRect/>
          <a:stretch>
            <a:fillRect/>
          </a:stretch>
        </p:blipFill>
        <p:spPr bwMode="auto">
          <a:xfrm>
            <a:off x="0" y="500042"/>
            <a:ext cx="3643306" cy="51625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857752" y="1214422"/>
            <a:ext cx="3857652" cy="5909310"/>
          </a:xfrm>
          <a:prstGeom prst="rect">
            <a:avLst/>
          </a:prstGeom>
          <a:noFill/>
        </p:spPr>
        <p:txBody>
          <a:bodyPr wrap="square" rtlCol="0">
            <a:spAutoFit/>
          </a:bodyPr>
          <a:lstStyle/>
          <a:p>
            <a:r>
              <a:rPr lang="pt-BR" dirty="0" smtClean="0"/>
              <a:t>“</a:t>
            </a:r>
            <a:r>
              <a:rPr lang="pt-BR" dirty="0"/>
              <a:t> Quando a humanidade começou a se multiplicar sobre a face da terra, e as filhas nasceram com eles, </a:t>
            </a:r>
            <a:r>
              <a:rPr lang="pt-BR" b="1" dirty="0">
                <a:hlinkClick r:id="rId3"/>
              </a:rPr>
              <a:t>dois</a:t>
            </a:r>
            <a:r>
              <a:rPr lang="pt-BR" dirty="0"/>
              <a:t> </a:t>
            </a:r>
            <a:r>
              <a:rPr lang="pt-BR" b="1" u="sng" dirty="0">
                <a:solidFill>
                  <a:srgbClr val="FF0000"/>
                </a:solidFill>
              </a:rPr>
              <a:t>dos filhos de Deus viram que as filhas da humanidade eram </a:t>
            </a:r>
            <a:r>
              <a:rPr lang="pt-BR" b="1" u="sng" dirty="0" smtClean="0">
                <a:solidFill>
                  <a:srgbClr val="FF0000"/>
                </a:solidFill>
              </a:rPr>
              <a:t>bonitas.</a:t>
            </a:r>
            <a:r>
              <a:rPr lang="pt-BR" dirty="0"/>
              <a:t> Assim, eles tomaram para si mulheres de qualquer que escolheram. </a:t>
            </a:r>
            <a:r>
              <a:rPr lang="pt-BR" b="1" dirty="0">
                <a:hlinkClick r:id="rId4"/>
              </a:rPr>
              <a:t>3</a:t>
            </a:r>
            <a:r>
              <a:rPr lang="pt-BR" dirty="0"/>
              <a:t> Então o Senhor disse: "Meu espírito não permanecerá na humanidade por tempo indeterminado, uma vez que eles são mortais. Eles vão permanecer por mais 120 anos. "</a:t>
            </a:r>
          </a:p>
          <a:p>
            <a:r>
              <a:rPr lang="pt-BR" b="1" dirty="0">
                <a:hlinkClick r:id="rId5"/>
              </a:rPr>
              <a:t>4</a:t>
            </a:r>
            <a:r>
              <a:rPr lang="pt-BR" dirty="0"/>
              <a:t> </a:t>
            </a:r>
            <a:r>
              <a:rPr lang="pt-BR" b="1" u="sng" dirty="0" smtClean="0">
                <a:solidFill>
                  <a:srgbClr val="FF0000"/>
                </a:solidFill>
              </a:rPr>
              <a:t>Os </a:t>
            </a:r>
            <a:r>
              <a:rPr lang="pt-BR" b="1" u="sng" dirty="0" err="1">
                <a:solidFill>
                  <a:srgbClr val="FF0000"/>
                </a:solidFill>
              </a:rPr>
              <a:t>Nephilim</a:t>
            </a:r>
            <a:r>
              <a:rPr lang="pt-BR" b="1" u="sng" dirty="0">
                <a:solidFill>
                  <a:srgbClr val="FF0000"/>
                </a:solidFill>
              </a:rPr>
              <a:t> estavam na terra naqueles dias </a:t>
            </a:r>
            <a:r>
              <a:rPr lang="pt-BR" dirty="0"/>
              <a:t>(e também depois disso), </a:t>
            </a:r>
            <a:r>
              <a:rPr lang="pt-BR" b="1" u="sng" dirty="0">
                <a:solidFill>
                  <a:srgbClr val="FF0000"/>
                </a:solidFill>
              </a:rPr>
              <a:t>quando os filhos de Deus estavam tendo relações sexuais com as filhas da humanidad</a:t>
            </a:r>
            <a:r>
              <a:rPr lang="pt-BR" dirty="0"/>
              <a:t>e, que deram à luz a seus filhos. Eles foram os heróis poderosos da antiguidade, os homens famosos.</a:t>
            </a:r>
          </a:p>
          <a:p>
            <a:endParaRPr lang="pt-BR" dirty="0"/>
          </a:p>
        </p:txBody>
      </p:sp>
      <p:pic>
        <p:nvPicPr>
          <p:cNvPr id="35842" name="Picture 2" descr="http://www.logos.com/media/blog/net-bible.png"/>
          <p:cNvPicPr>
            <a:picLocks noChangeAspect="1" noChangeArrowheads="1"/>
          </p:cNvPicPr>
          <p:nvPr/>
        </p:nvPicPr>
        <p:blipFill>
          <a:blip r:embed="rId6"/>
          <a:srcRect/>
          <a:stretch>
            <a:fillRect/>
          </a:stretch>
        </p:blipFill>
        <p:spPr bwMode="auto">
          <a:xfrm>
            <a:off x="214282" y="857232"/>
            <a:ext cx="3429024" cy="5505474"/>
          </a:xfrm>
          <a:prstGeom prst="rect">
            <a:avLst/>
          </a:prstGeom>
          <a:noFill/>
        </p:spPr>
      </p:pic>
      <p:pic>
        <p:nvPicPr>
          <p:cNvPr id="35844" name="Picture 4" descr="http://netbible.com/sites/netbible.com/files/bibles.jpg"/>
          <p:cNvPicPr>
            <a:picLocks noChangeAspect="1" noChangeArrowheads="1"/>
          </p:cNvPicPr>
          <p:nvPr/>
        </p:nvPicPr>
        <p:blipFill>
          <a:blip r:embed="rId7"/>
          <a:srcRect/>
          <a:stretch>
            <a:fillRect/>
          </a:stretch>
        </p:blipFill>
        <p:spPr bwMode="auto">
          <a:xfrm>
            <a:off x="214282" y="1000108"/>
            <a:ext cx="3429024" cy="52816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286248" y="571480"/>
            <a:ext cx="4357718" cy="5632311"/>
          </a:xfrm>
          <a:prstGeom prst="rect">
            <a:avLst/>
          </a:prstGeom>
          <a:noFill/>
        </p:spPr>
        <p:txBody>
          <a:bodyPr wrap="square" rtlCol="0">
            <a:spAutoFit/>
          </a:bodyPr>
          <a:lstStyle/>
          <a:p>
            <a:r>
              <a:rPr lang="pt-BR" dirty="0" smtClean="0"/>
              <a:t>“Depois </a:t>
            </a:r>
            <a:r>
              <a:rPr lang="pt-BR" dirty="0"/>
              <a:t>da população de seres humanos aumentou em todo o </a:t>
            </a:r>
            <a:r>
              <a:rPr lang="pt-BR" dirty="0">
                <a:hlinkClick r:id="rId3" tooltip="06:01 Lit. aumentam na superfície do"/>
              </a:rPr>
              <a:t>uma</a:t>
            </a:r>
            <a:r>
              <a:rPr lang="pt-BR" dirty="0"/>
              <a:t> terra, e as filhas haviam nascido com eles, </a:t>
            </a:r>
            <a:r>
              <a:rPr lang="pt-BR" b="1" u="sng" dirty="0" smtClean="0">
                <a:solidFill>
                  <a:srgbClr val="FF0000"/>
                </a:solidFill>
              </a:rPr>
              <a:t>seres </a:t>
            </a:r>
            <a:r>
              <a:rPr lang="pt-BR" b="1" u="sng" dirty="0">
                <a:solidFill>
                  <a:srgbClr val="FF0000"/>
                </a:solidFill>
              </a:rPr>
              <a:t>divinos alguns </a:t>
            </a:r>
            <a:r>
              <a:rPr lang="pt-BR" b="1" u="sng" dirty="0">
                <a:solidFill>
                  <a:srgbClr val="FF0000"/>
                </a:solidFill>
                <a:hlinkClick r:id="rId3" tooltip="06:02 Lit. eles, os filhos de Deus"/>
              </a:rPr>
              <a:t>b</a:t>
            </a:r>
            <a:r>
              <a:rPr lang="pt-BR" b="1" u="sng" dirty="0">
                <a:solidFill>
                  <a:srgbClr val="FF0000"/>
                </a:solidFill>
              </a:rPr>
              <a:t> percebeu o quão atraentes mulheres </a:t>
            </a:r>
            <a:r>
              <a:rPr lang="pt-BR" b="1" u="sng" dirty="0" smtClean="0">
                <a:solidFill>
                  <a:srgbClr val="FF0000"/>
                </a:solidFill>
              </a:rPr>
              <a:t>humanas</a:t>
            </a:r>
            <a:r>
              <a:rPr lang="pt-BR" dirty="0"/>
              <a:t> </a:t>
            </a:r>
            <a:r>
              <a:rPr lang="pt-BR" dirty="0">
                <a:hlinkClick r:id="rId3" tooltip="06:02 Lit. filhas atraentes de Adam"/>
              </a:rPr>
              <a:t>c</a:t>
            </a:r>
            <a:r>
              <a:rPr lang="pt-BR" dirty="0"/>
              <a:t> foram, por isso, eles tomaram para si mulheres de uma seleção que lhes aprouvesse. </a:t>
            </a:r>
            <a:r>
              <a:rPr lang="pt-BR" dirty="0">
                <a:hlinkClick r:id="rId3" tooltip="06:02 Lit. de todos os que tinham escolhido"/>
              </a:rPr>
              <a:t>d</a:t>
            </a:r>
            <a:r>
              <a:rPr lang="pt-BR" dirty="0"/>
              <a:t> </a:t>
            </a:r>
            <a:r>
              <a:rPr lang="pt-BR" b="1" dirty="0">
                <a:hlinkClick r:id="rId4"/>
              </a:rPr>
              <a:t>3</a:t>
            </a:r>
            <a:r>
              <a:rPr lang="pt-BR" dirty="0"/>
              <a:t> Então disse o Senhor: "O meu Espírito não permanecerá </a:t>
            </a:r>
            <a:r>
              <a:rPr lang="pt-BR" dirty="0">
                <a:hlinkClick r:id="rId3" tooltip="06:03 Ou lutar"/>
              </a:rPr>
              <a:t>e</a:t>
            </a:r>
            <a:r>
              <a:rPr lang="pt-BR" dirty="0"/>
              <a:t> com os seres humanos para sempre, porque eles são realmente mortal. </a:t>
            </a:r>
            <a:r>
              <a:rPr lang="pt-BR" dirty="0">
                <a:hlinkClick r:id="rId3" tooltip="06:03 Lit. carne"/>
              </a:rPr>
              <a:t>f</a:t>
            </a:r>
            <a:r>
              <a:rPr lang="pt-BR" dirty="0"/>
              <a:t> Sua vida útil </a:t>
            </a:r>
            <a:r>
              <a:rPr lang="pt-BR" dirty="0">
                <a:hlinkClick r:id="rId3" tooltip="06:03 Lit. dias"/>
              </a:rPr>
              <a:t>g</a:t>
            </a:r>
            <a:r>
              <a:rPr lang="pt-BR" dirty="0"/>
              <a:t> será de 120 anos. "</a:t>
            </a:r>
          </a:p>
          <a:p>
            <a:r>
              <a:rPr lang="pt-BR" b="1" dirty="0">
                <a:hlinkClick r:id="rId5"/>
              </a:rPr>
              <a:t>4</a:t>
            </a:r>
            <a:r>
              <a:rPr lang="pt-BR" dirty="0"/>
              <a:t> </a:t>
            </a:r>
            <a:r>
              <a:rPr lang="pt-BR" b="1" u="sng" dirty="0">
                <a:solidFill>
                  <a:srgbClr val="FF0000"/>
                </a:solidFill>
              </a:rPr>
              <a:t>Os </a:t>
            </a:r>
            <a:r>
              <a:rPr lang="pt-BR" b="1" u="sng" dirty="0" err="1">
                <a:solidFill>
                  <a:srgbClr val="FF0000"/>
                </a:solidFill>
              </a:rPr>
              <a:t>Nephilim</a:t>
            </a:r>
            <a:r>
              <a:rPr lang="pt-BR" b="1" u="sng" dirty="0">
                <a:solidFill>
                  <a:srgbClr val="FF0000"/>
                </a:solidFill>
              </a:rPr>
              <a:t> </a:t>
            </a:r>
            <a:r>
              <a:rPr lang="pt-BR" b="1" u="sng" dirty="0">
                <a:solidFill>
                  <a:srgbClr val="FF0000"/>
                </a:solidFill>
                <a:hlinkClick r:id="rId3" tooltip="06:04 MT lê The Fallen Ones; LXX e Aram. leia Giants, cf. Num 13:33"/>
              </a:rPr>
              <a:t>h</a:t>
            </a:r>
            <a:r>
              <a:rPr lang="pt-BR" b="1" u="sng" dirty="0">
                <a:solidFill>
                  <a:srgbClr val="FF0000"/>
                </a:solidFill>
              </a:rPr>
              <a:t> estavam na terra naquele tempo</a:t>
            </a:r>
            <a:r>
              <a:rPr lang="pt-BR" dirty="0"/>
              <a:t>  (e também logo depois), </a:t>
            </a:r>
            <a:r>
              <a:rPr lang="pt-BR" b="1" u="sng" dirty="0">
                <a:solidFill>
                  <a:srgbClr val="FF0000"/>
                </a:solidFill>
              </a:rPr>
              <a:t>quando os seres divinos </a:t>
            </a:r>
            <a:r>
              <a:rPr lang="pt-BR" b="1" u="sng" dirty="0">
                <a:solidFill>
                  <a:srgbClr val="FF0000"/>
                </a:solidFill>
                <a:hlinkClick r:id="rId3" tooltip="06:04 Ou depois, os filhos de Deus"/>
              </a:rPr>
              <a:t>j</a:t>
            </a:r>
            <a:r>
              <a:rPr lang="pt-BR" b="1" u="sng" dirty="0">
                <a:solidFill>
                  <a:srgbClr val="FF0000"/>
                </a:solidFill>
              </a:rPr>
              <a:t> estavam tendo relações sexuais com </a:t>
            </a:r>
            <a:r>
              <a:rPr lang="pt-BR" b="1" u="sng" dirty="0">
                <a:solidFill>
                  <a:srgbClr val="FF0000"/>
                </a:solidFill>
                <a:hlinkClick r:id="rId3" tooltip="06:04 Lit. seres entrou para"/>
              </a:rPr>
              <a:t>k</a:t>
            </a:r>
            <a:r>
              <a:rPr lang="pt-BR" b="1" u="sng" dirty="0">
                <a:solidFill>
                  <a:srgbClr val="FF0000"/>
                </a:solidFill>
              </a:rPr>
              <a:t> as mulheres humanas,</a:t>
            </a:r>
            <a:r>
              <a:rPr lang="pt-BR" dirty="0"/>
              <a:t> </a:t>
            </a:r>
            <a:r>
              <a:rPr lang="pt-BR" dirty="0">
                <a:hlinkClick r:id="rId3" tooltip="06:04 Lit. com as filhas de Adão"/>
              </a:rPr>
              <a:t>l</a:t>
            </a:r>
            <a:r>
              <a:rPr lang="pt-BR" dirty="0"/>
              <a:t> que deram à luz filhos para eles. Estas crianças </a:t>
            </a:r>
            <a:r>
              <a:rPr lang="pt-BR" dirty="0">
                <a:hlinkClick r:id="rId3" tooltip="06:04 O Heb. carece de crianças"/>
              </a:rPr>
              <a:t>m</a:t>
            </a:r>
            <a:r>
              <a:rPr lang="pt-BR" dirty="0"/>
              <a:t> se tornaram os heróis e figuras lendárias dos tempos antigos. </a:t>
            </a:r>
            <a:r>
              <a:rPr lang="pt-BR" dirty="0" smtClean="0">
                <a:hlinkClick r:id="rId3" tooltip="06:04 Lit. heróis dos tempos antigos, os homens de renome"/>
              </a:rPr>
              <a:t>N</a:t>
            </a:r>
            <a:r>
              <a:rPr lang="pt-BR" dirty="0" smtClean="0"/>
              <a:t>”</a:t>
            </a:r>
            <a:r>
              <a:rPr lang="pt-BR" dirty="0" err="1" smtClean="0"/>
              <a:t>Americam</a:t>
            </a:r>
            <a:r>
              <a:rPr lang="pt-BR" dirty="0" smtClean="0"/>
              <a:t> </a:t>
            </a:r>
            <a:r>
              <a:rPr lang="pt-BR" dirty="0" err="1" smtClean="0"/>
              <a:t>Standart</a:t>
            </a:r>
            <a:r>
              <a:rPr lang="pt-BR" dirty="0" smtClean="0"/>
              <a:t> Version</a:t>
            </a:r>
            <a:endParaRPr lang="pt-BR" dirty="0"/>
          </a:p>
          <a:p>
            <a:endParaRPr lang="pt-BR" dirty="0"/>
          </a:p>
        </p:txBody>
      </p:sp>
      <p:pic>
        <p:nvPicPr>
          <p:cNvPr id="34820" name="Picture 4" descr="http://upload.wikimedia.org/wikipedia/commons/thumb/0/01/ASV_Star_Bible.jpg/275px-ASV_Star_Bible.jpg"/>
          <p:cNvPicPr>
            <a:picLocks noChangeAspect="1" noChangeArrowheads="1"/>
          </p:cNvPicPr>
          <p:nvPr/>
        </p:nvPicPr>
        <p:blipFill>
          <a:blip r:embed="rId6"/>
          <a:srcRect/>
          <a:stretch>
            <a:fillRect/>
          </a:stretch>
        </p:blipFill>
        <p:spPr bwMode="auto">
          <a:xfrm>
            <a:off x="214282" y="642918"/>
            <a:ext cx="3857620" cy="521018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3286116" y="428604"/>
            <a:ext cx="5572164" cy="5632311"/>
          </a:xfrm>
          <a:prstGeom prst="rect">
            <a:avLst/>
          </a:prstGeom>
          <a:solidFill>
            <a:schemeClr val="bg1"/>
          </a:solidFill>
        </p:spPr>
        <p:txBody>
          <a:bodyPr wrap="square" rtlCol="0">
            <a:spAutoFit/>
          </a:bodyPr>
          <a:lstStyle/>
          <a:p>
            <a:r>
              <a:rPr lang="pt-BR" dirty="0" smtClean="0"/>
              <a:t>“</a:t>
            </a:r>
            <a:r>
              <a:rPr lang="pt-BR" sz="2400" b="1" dirty="0"/>
              <a:t> O número de pessoas aumentou em toda a terra, e as filhas nasceram com eles. </a:t>
            </a:r>
            <a:r>
              <a:rPr lang="pt-BR" sz="2400" b="1" dirty="0">
                <a:hlinkClick r:id="rId3"/>
              </a:rPr>
              <a:t>2</a:t>
            </a:r>
            <a:r>
              <a:rPr lang="pt-BR" sz="2400" b="1" dirty="0"/>
              <a:t> </a:t>
            </a:r>
            <a:r>
              <a:rPr lang="pt-BR" sz="2400" b="1" u="sng" dirty="0">
                <a:solidFill>
                  <a:srgbClr val="FF0000"/>
                </a:solidFill>
              </a:rPr>
              <a:t>Os filhos de Deus viram que as filhas dos outros seres humanos </a:t>
            </a:r>
            <a:r>
              <a:rPr lang="pt-BR" sz="2400" b="1" dirty="0"/>
              <a:t>eram </a:t>
            </a:r>
            <a:r>
              <a:rPr lang="pt-BR" sz="2400" b="1" dirty="0" smtClean="0"/>
              <a:t>bonitas</a:t>
            </a:r>
            <a:r>
              <a:rPr lang="pt-BR" sz="2400" b="1" dirty="0"/>
              <a:t>. Então, eles se casaram qualquer mulher que eles escolheram. </a:t>
            </a:r>
            <a:r>
              <a:rPr lang="pt-BR" sz="2400" b="1" dirty="0">
                <a:hlinkClick r:id="rId4"/>
              </a:rPr>
              <a:t>3</a:t>
            </a:r>
            <a:r>
              <a:rPr lang="pt-BR" sz="2400" b="1" dirty="0"/>
              <a:t> Então disse o Senhor: "Meu Espírito não vai lutar com os humanos para sempre, porque eles são de carne e osso. Eles vão viver 120 </a:t>
            </a:r>
            <a:r>
              <a:rPr lang="pt-BR" sz="2400" b="1" dirty="0" smtClean="0"/>
              <a:t>anos." </a:t>
            </a:r>
            <a:r>
              <a:rPr lang="pt-BR" sz="2400" b="1" dirty="0" smtClean="0">
                <a:hlinkClick r:id="rId5"/>
              </a:rPr>
              <a:t>4</a:t>
            </a:r>
            <a:r>
              <a:rPr lang="pt-BR" sz="2400" b="1" dirty="0" smtClean="0"/>
              <a:t> Os </a:t>
            </a:r>
            <a:r>
              <a:rPr lang="pt-BR" sz="2400" b="1" dirty="0" err="1"/>
              <a:t>Nephilim</a:t>
            </a:r>
            <a:r>
              <a:rPr lang="pt-BR" sz="2400" b="1" dirty="0"/>
              <a:t> estavam na terra naqueles dias, a partir bem como depois, </a:t>
            </a:r>
            <a:r>
              <a:rPr lang="pt-BR" sz="2400" b="1" u="sng" dirty="0">
                <a:solidFill>
                  <a:srgbClr val="FF0000"/>
                </a:solidFill>
              </a:rPr>
              <a:t>quando os filhos de Deus dormia com as filhas dos outros seres humanos </a:t>
            </a:r>
            <a:r>
              <a:rPr lang="pt-BR" sz="2400" b="1" dirty="0"/>
              <a:t>e teve filhos por eles. Estas crianças eram famosos há muito tempo</a:t>
            </a:r>
            <a:r>
              <a:rPr lang="pt-BR" sz="2400" b="1" dirty="0" smtClean="0"/>
              <a:t>.”</a:t>
            </a:r>
            <a:endParaRPr lang="pt-BR" sz="2400" b="1" dirty="0"/>
          </a:p>
        </p:txBody>
      </p:sp>
      <p:pic>
        <p:nvPicPr>
          <p:cNvPr id="33794" name="Picture 2" descr="http://4.bp.blogspot.com/-hhD8wwDrhqE/UI80ks9kINI/AAAAAAAAKKI/ca-d5k0dZDg/s400/The%2BBible%2B-%2BGod%2527s%2BWord%2BTo%2BThe%2BNations.jpg"/>
          <p:cNvPicPr>
            <a:picLocks noChangeAspect="1" noChangeArrowheads="1"/>
          </p:cNvPicPr>
          <p:nvPr/>
        </p:nvPicPr>
        <p:blipFill>
          <a:blip r:embed="rId6"/>
          <a:srcRect/>
          <a:stretch>
            <a:fillRect/>
          </a:stretch>
        </p:blipFill>
        <p:spPr bwMode="auto">
          <a:xfrm>
            <a:off x="214282" y="1357298"/>
            <a:ext cx="2466975" cy="3810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LgHBhtzwFlQ/T2nK9rBwMlI/AAAAAAAAS7I/GKuxqkDWdB0/s1600/Mount_Hermon_covered_with_snow_98-13tb_wr3.jpg"/>
          <p:cNvPicPr>
            <a:picLocks noChangeAspect="1" noChangeArrowheads="1"/>
          </p:cNvPicPr>
          <p:nvPr/>
        </p:nvPicPr>
        <p:blipFill>
          <a:blip r:embed="rId2"/>
          <a:srcRect/>
          <a:stretch>
            <a:fillRect/>
          </a:stretch>
        </p:blipFill>
        <p:spPr bwMode="auto">
          <a:xfrm>
            <a:off x="0" y="0"/>
            <a:ext cx="9144000" cy="5857892"/>
          </a:xfrm>
          <a:prstGeom prst="rect">
            <a:avLst/>
          </a:prstGeom>
          <a:noFill/>
        </p:spPr>
      </p:pic>
      <p:sp>
        <p:nvSpPr>
          <p:cNvPr id="3" name="CaixaDeTexto 2"/>
          <p:cNvSpPr txBox="1"/>
          <p:nvPr/>
        </p:nvSpPr>
        <p:spPr>
          <a:xfrm>
            <a:off x="0" y="5934670"/>
            <a:ext cx="9144000" cy="923330"/>
          </a:xfrm>
          <a:prstGeom prst="rect">
            <a:avLst/>
          </a:prstGeom>
          <a:noFill/>
        </p:spPr>
        <p:txBody>
          <a:bodyPr wrap="square" rtlCol="0">
            <a:spAutoFit/>
          </a:bodyPr>
          <a:lstStyle/>
          <a:p>
            <a:r>
              <a:rPr lang="pt-BR" b="1" dirty="0" smtClean="0"/>
              <a:t>Segundo o livro </a:t>
            </a:r>
            <a:r>
              <a:rPr lang="pt-BR" b="1" dirty="0" err="1" smtClean="0"/>
              <a:t>Enoc</a:t>
            </a:r>
            <a:r>
              <a:rPr lang="pt-BR" b="1" dirty="0" smtClean="0"/>
              <a:t>, os anjos </a:t>
            </a:r>
            <a:r>
              <a:rPr lang="pt-BR" b="1" dirty="0" err="1" smtClean="0"/>
              <a:t>caidos</a:t>
            </a:r>
            <a:r>
              <a:rPr lang="pt-BR" b="1" dirty="0" smtClean="0"/>
              <a:t> em numero 200 se reuniram neste lugar , o monte </a:t>
            </a:r>
            <a:r>
              <a:rPr lang="pt-BR" b="1" dirty="0" err="1" smtClean="0"/>
              <a:t>Hermon</a:t>
            </a:r>
            <a:r>
              <a:rPr lang="pt-BR" b="1" dirty="0" smtClean="0"/>
              <a:t> para coabitar com as mulheres. Monte </a:t>
            </a:r>
            <a:r>
              <a:rPr lang="pt-BR" b="1" dirty="0" err="1" smtClean="0"/>
              <a:t>tambem</a:t>
            </a:r>
            <a:r>
              <a:rPr lang="pt-BR" b="1" dirty="0" smtClean="0"/>
              <a:t> conhecido pela transfiguração do Messias, onde se encontrou com Moises e Elias</a:t>
            </a:r>
            <a:endParaRPr lang="pt-BR" b="1" dirty="0"/>
          </a:p>
        </p:txBody>
      </p:sp>
      <p:sp>
        <p:nvSpPr>
          <p:cNvPr id="4" name="CaixaDeTexto 3"/>
          <p:cNvSpPr txBox="1"/>
          <p:nvPr/>
        </p:nvSpPr>
        <p:spPr>
          <a:xfrm>
            <a:off x="571472" y="214290"/>
            <a:ext cx="4500594" cy="584775"/>
          </a:xfrm>
          <a:prstGeom prst="rect">
            <a:avLst/>
          </a:prstGeom>
          <a:solidFill>
            <a:srgbClr val="FFFF00"/>
          </a:solidFill>
        </p:spPr>
        <p:txBody>
          <a:bodyPr wrap="square" rtlCol="0">
            <a:spAutoFit/>
          </a:bodyPr>
          <a:lstStyle/>
          <a:p>
            <a:r>
              <a:rPr lang="pt-BR" sz="3200" b="1" dirty="0" smtClean="0"/>
              <a:t>Monte </a:t>
            </a:r>
            <a:r>
              <a:rPr lang="pt-BR" sz="3200" b="1" dirty="0" err="1" smtClean="0"/>
              <a:t>Hermon</a:t>
            </a:r>
            <a:r>
              <a:rPr lang="pt-BR" sz="3200" b="1" dirty="0" smtClean="0"/>
              <a:t> (Portal)</a:t>
            </a:r>
            <a:endParaRPr lang="pt-BR"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571472" y="3441680"/>
            <a:ext cx="8215370" cy="3046988"/>
          </a:xfrm>
          <a:prstGeom prst="rect">
            <a:avLst/>
          </a:prstGeom>
          <a:solidFill>
            <a:schemeClr val="bg1"/>
          </a:solidFill>
        </p:spPr>
        <p:txBody>
          <a:bodyPr wrap="square" rtlCol="0">
            <a:spAutoFit/>
          </a:bodyPr>
          <a:lstStyle/>
          <a:p>
            <a:r>
              <a:rPr lang="pt-BR" sz="2400" b="1" dirty="0" smtClean="0"/>
              <a:t>“E assim difamaram a terra que haviam espionado,perante os filhos de </a:t>
            </a:r>
            <a:r>
              <a:rPr lang="pt-BR" sz="2400" b="1" dirty="0" err="1" smtClean="0"/>
              <a:t>Yishraál</a:t>
            </a:r>
            <a:r>
              <a:rPr lang="pt-BR" sz="2400" b="1" dirty="0" smtClean="0"/>
              <a:t>, dizendo:”A terra, pela qual passamos para </a:t>
            </a:r>
            <a:r>
              <a:rPr lang="pt-BR" sz="2400" b="1" dirty="0" err="1" smtClean="0"/>
              <a:t>espiona-la</a:t>
            </a:r>
            <a:r>
              <a:rPr lang="pt-BR" sz="2400" b="1" dirty="0" smtClean="0"/>
              <a:t>, é terra </a:t>
            </a:r>
            <a:r>
              <a:rPr lang="pt-BR" sz="2400" b="1" u="sng" dirty="0" smtClean="0">
                <a:solidFill>
                  <a:srgbClr val="FF0000"/>
                </a:solidFill>
              </a:rPr>
              <a:t>que devora </a:t>
            </a:r>
            <a:r>
              <a:rPr lang="pt-BR" sz="2400" b="1" dirty="0" smtClean="0"/>
              <a:t>os seus habitantes; e todo o povo que vimos nela são homens de grande estatura.E </a:t>
            </a:r>
            <a:r>
              <a:rPr lang="pt-BR" sz="2400" b="1" dirty="0" err="1" smtClean="0"/>
              <a:t>tambem</a:t>
            </a:r>
            <a:r>
              <a:rPr lang="pt-BR" sz="2400" b="1" dirty="0" smtClean="0"/>
              <a:t> vimos ali </a:t>
            </a:r>
            <a:r>
              <a:rPr lang="pt-BR" sz="2400" b="1" u="sng" dirty="0" smtClean="0">
                <a:solidFill>
                  <a:srgbClr val="FF0000"/>
                </a:solidFill>
              </a:rPr>
              <a:t>os gigantes(</a:t>
            </a:r>
            <a:r>
              <a:rPr lang="pt-BR" sz="2400" b="1" u="sng" dirty="0" err="1" smtClean="0">
                <a:solidFill>
                  <a:srgbClr val="FF0000"/>
                </a:solidFill>
              </a:rPr>
              <a:t>nefilim</a:t>
            </a:r>
            <a:r>
              <a:rPr lang="pt-BR" sz="2400" b="1" dirty="0" smtClean="0"/>
              <a:t>), isto é, os filhos de </a:t>
            </a:r>
            <a:r>
              <a:rPr lang="pt-BR" sz="2400" b="1" dirty="0" err="1" smtClean="0"/>
              <a:t>Anak</a:t>
            </a:r>
            <a:r>
              <a:rPr lang="pt-BR" sz="2400" b="1" dirty="0" smtClean="0"/>
              <a:t>, que são </a:t>
            </a:r>
            <a:r>
              <a:rPr lang="pt-BR" sz="2400" b="1" dirty="0" err="1" smtClean="0"/>
              <a:t>descedentes</a:t>
            </a:r>
            <a:r>
              <a:rPr lang="pt-BR" sz="2400" b="1" dirty="0" smtClean="0"/>
              <a:t> dos </a:t>
            </a:r>
            <a:r>
              <a:rPr lang="pt-BR" sz="2400" b="1" dirty="0" err="1" smtClean="0"/>
              <a:t>nefilim</a:t>
            </a:r>
            <a:r>
              <a:rPr lang="pt-BR" sz="2400" b="1" dirty="0" smtClean="0"/>
              <a:t>, de modo que, perto deles </a:t>
            </a:r>
            <a:r>
              <a:rPr lang="pt-BR" sz="2400" b="1" dirty="0" err="1" smtClean="0"/>
              <a:t>sentiamos</a:t>
            </a:r>
            <a:r>
              <a:rPr lang="pt-BR" sz="2400" b="1" dirty="0" smtClean="0"/>
              <a:t> tão pequenos como gafanhotos; e para eles, </a:t>
            </a:r>
            <a:r>
              <a:rPr lang="pt-BR" sz="2400" b="1" dirty="0" err="1" smtClean="0"/>
              <a:t>tambem</a:t>
            </a:r>
            <a:r>
              <a:rPr lang="pt-BR" sz="2400" b="1" dirty="0" smtClean="0"/>
              <a:t> </a:t>
            </a:r>
            <a:r>
              <a:rPr lang="pt-BR" sz="2400" b="1" dirty="0" err="1" smtClean="0"/>
              <a:t>pareciamos</a:t>
            </a:r>
            <a:r>
              <a:rPr lang="pt-BR" sz="2400" b="1" dirty="0" smtClean="0"/>
              <a:t> gafanhotos !”</a:t>
            </a:r>
            <a:r>
              <a:rPr lang="pt-BR" sz="2400" b="1" dirty="0" err="1" smtClean="0"/>
              <a:t>Numeros</a:t>
            </a:r>
            <a:r>
              <a:rPr lang="pt-BR" sz="2400" b="1" dirty="0" smtClean="0"/>
              <a:t> 13:32-33</a:t>
            </a:r>
            <a:endParaRPr lang="pt-BR" sz="2400" b="1" dirty="0"/>
          </a:p>
        </p:txBody>
      </p:sp>
      <p:pic>
        <p:nvPicPr>
          <p:cNvPr id="37890" name="Picture 2" descr="http://beginningandend.com/wp-content/uploads/2011/05/david-and-goliath1.jpg"/>
          <p:cNvPicPr>
            <a:picLocks noChangeAspect="1" noChangeArrowheads="1"/>
          </p:cNvPicPr>
          <p:nvPr/>
        </p:nvPicPr>
        <p:blipFill>
          <a:blip r:embed="rId3"/>
          <a:srcRect/>
          <a:stretch>
            <a:fillRect/>
          </a:stretch>
        </p:blipFill>
        <p:spPr bwMode="auto">
          <a:xfrm>
            <a:off x="1785918" y="0"/>
            <a:ext cx="5619750" cy="33575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tatic.freepik.com/fotos-gratis/vector-de-fundo-azul-claro_34-53573.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2" name="CaixaDeTexto 1"/>
          <p:cNvSpPr txBox="1"/>
          <p:nvPr/>
        </p:nvSpPr>
        <p:spPr>
          <a:xfrm>
            <a:off x="785786" y="2714620"/>
            <a:ext cx="7000924" cy="1384995"/>
          </a:xfrm>
          <a:prstGeom prst="rect">
            <a:avLst/>
          </a:prstGeom>
          <a:solidFill>
            <a:srgbClr val="FFFF00"/>
          </a:solidFill>
        </p:spPr>
        <p:txBody>
          <a:bodyPr wrap="square" rtlCol="0">
            <a:spAutoFit/>
          </a:bodyPr>
          <a:lstStyle/>
          <a:p>
            <a:r>
              <a:rPr lang="pt-BR" sz="2800" b="1" dirty="0" smtClean="0"/>
              <a:t>“E, como aconteceu nos </a:t>
            </a:r>
            <a:r>
              <a:rPr lang="pt-BR" sz="2800" b="1" u="sng" dirty="0" smtClean="0">
                <a:solidFill>
                  <a:srgbClr val="FF0000"/>
                </a:solidFill>
              </a:rPr>
              <a:t>dias de Noé</a:t>
            </a:r>
            <a:r>
              <a:rPr lang="pt-BR" sz="2800" b="1" dirty="0" smtClean="0"/>
              <a:t>, assim será também nos dias do Filho do homem.”Lucas 17:26</a:t>
            </a:r>
            <a:endParaRPr lang="pt-BR"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babylonrisingblog.com/images/GiantGrapeScales.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CaixaDeTexto 2"/>
          <p:cNvSpPr txBox="1"/>
          <p:nvPr/>
        </p:nvSpPr>
        <p:spPr>
          <a:xfrm>
            <a:off x="0" y="5214950"/>
            <a:ext cx="714380" cy="369332"/>
          </a:xfrm>
          <a:prstGeom prst="rect">
            <a:avLst/>
          </a:prstGeom>
          <a:solidFill>
            <a:srgbClr val="FFFF00"/>
          </a:solidFill>
        </p:spPr>
        <p:txBody>
          <a:bodyPr wrap="square" rtlCol="0">
            <a:spAutoFit/>
          </a:bodyPr>
          <a:lstStyle/>
          <a:p>
            <a:r>
              <a:rPr lang="pt-BR" b="1" dirty="0" smtClean="0"/>
              <a:t>1,83</a:t>
            </a:r>
            <a:endParaRPr lang="pt-BR" b="1" dirty="0"/>
          </a:p>
        </p:txBody>
      </p:sp>
      <p:sp>
        <p:nvSpPr>
          <p:cNvPr id="4" name="CaixaDeTexto 3"/>
          <p:cNvSpPr txBox="1"/>
          <p:nvPr/>
        </p:nvSpPr>
        <p:spPr>
          <a:xfrm>
            <a:off x="7643834" y="2000240"/>
            <a:ext cx="1071570" cy="369332"/>
          </a:xfrm>
          <a:prstGeom prst="rect">
            <a:avLst/>
          </a:prstGeom>
          <a:solidFill>
            <a:srgbClr val="FFFF00"/>
          </a:solidFill>
        </p:spPr>
        <p:txBody>
          <a:bodyPr wrap="square" rtlCol="0">
            <a:spAutoFit/>
          </a:bodyPr>
          <a:lstStyle/>
          <a:p>
            <a:r>
              <a:rPr lang="pt-BR" b="1" dirty="0" smtClean="0"/>
              <a:t>11,00</a:t>
            </a:r>
            <a:endParaRPr lang="pt-B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descr="data:image/jpeg;base64,/9j/4AAQSkZJRgABAQAAAQABAAD/2wCEAAkGBhQSERUUExQWFBUWGBkaGBYYGBcbGxoXHBoaGRwYGiAdGyYeHRojGhgWHy8gJCcpLS0sGh4xNTAqNSYrLCkBCQoKDgwOGg8PGiwkHyQsLCwsKSksLCwsLCwsLCwsLCwsLCwsLCwpLCwsLCwsLCwsKSwsLCwsLCwpLCwsLCwsLP/AABEIANQA7gMBIgACEQEDEQH/xAAcAAABBQEBAQAAAAAAAAAAAAAFAAIDBAYHAQj/xAA/EAACAQIEAwcCAwcDAwUBAQABAhEDIQAEEjEFQVEGEyIyYXGBkaFCsfAHFCNSwdHxM2LhFXKCFkNTkqJjNP/EABkBAAMBAQEAAAAAAAAAAAAAAAABAgMEBf/EACkRAAICAgICAgEEAgMAAAAAAAABAhEDEiExQVEEIhMyYaHwcZGBscH/2gAMAwEAAhEDEQA/AO44WKHHMq1Siyo/dvujzGlhcHY23kQZE4G5ThWYFVT3+qilWVUMf9IU6iaT4ZJBanuxkoTIOES5NOqNDhYzNThWc752GYUBqiEDUf8ASVqx0gaIUxUpCLzouROPF4RnNXizI3cAhr6Gei23d6S4RKwBi2oeuCyd36NPhYzpyucV1Heghq1/Lal4mbdQQYFNQBqjxGb2jy3Cs5NHvMwr6HmpDETsdglwbwpIid2tBY936NNhYBZzhdbu4FXSe/qOTrYDu2DhUJjkXU6dvDY7HDeG8OzSVKQeuHpqGDLMs28EnReJTpEc5OCw2d9B/CxmH4Lnf4xXMKDUcuPN4DpqhV8QYaf/APPMBfI1ryZKvDc5cDMACCoJIm7tp/8AbjVpKeLqIgzOCxbv0aPCxmavBc4Cxp5gCTaSTA7ys3NCA2l6UmDOgjYzixxDheaNao9KqEVqYCgkmGAP4dJAufMD8HBY9n6D2FjNUeEZpGDHMDxPTLyx8oSipA8EXK1vCNMmoGkERi1wvIZlaimrXFRBSAcWnvd2PkFr22gQI54LBSfoN4WMrQ4FnEUxmPEaaqdTM0sopgtJSQTpqX5ahYkYs0uH51XDmsKgG9OQA0UyI/07TUgz/jBYt36NDhYEcRyeZaqpp1lSlC6kIuYJ1QYtIgYo5Tg+cRaa/vAIUQSTJ8ijnT8XiDxMRIPi8uCxuTvo0uFgDwnh+bR6ZrVldFQhlHNtTEEyt/CUvbym18V8twbOIKa/vAKq0tJJJXQgIkpMahVseTgzIGCw2fo02FjHpwvOuSnelVQJpqBxBdV0nTClrMDOrfoNsFf+m5kUqiitFRqpZXJ1AI0AgArbSCxUbSq3gkAsSm34DeFjL1OG59g0ZhATTAEEwKutWb8BhQO8TrGnY3Glog6RqgtAmNp5x6TgKUr8AHtn26y3DKS1MwxljCU0ALseZAJFhzJMXHMjGa7Pft2yGarJRK1aDPYNUCaNRMBdSsYnqRGM1+1Krp41TZqa1VGXpgKxELqqVASJBBJMCOeKPaTg75zJur5WlRNGTSelUpsXItpgKCAd49MTKWp0RxbKzvOFihwEt+60Nc6+6p6p31aBM+szi/izEWFhYWAAfxvh4rIFL6IaQbbgN6jkSfjAOl2eQMEGcOpq3eBAbkqGZkADgxDq3vJMzAJ9q1pmgFqkqjVEBIUsfNJFriQCCb2JscD8scjSrNUWqNYqMTBkaqgZiLLdbO0zA0m4AIxLMZVtz/2LNcKotUGZ/eAoqVVZCLS/8BNIOq89zER+M7xhtbg1IZXu6mbkKz1O9Zr+FGUnz7qTqJB3BsJx7mDkStMGqYouyrBJJZStVkPhvdFNt4gG5xBw3gORrTTpmoCiusGVJSrTCm+kFgFZR7xMmMBFc8V/slzHBAe8K5vU7M5Cs8CdJJUwxgBWEwB4QPfEdDswoANTML3gCNUEkqe6agZMuCQDRIk3Gs9L2uK8OytBO+eSEdiYhtTu+o6gImGJaBFgRtbFOnw3IoQj1T3lOmEZjIuhetrkqQGBFRt4NwZwA0r5S/2W83w+lWqrUOZlaxSpTQ7MKbUWtLQR4BAAkGq5vNm5nhFE1HzP7wFCkVmIsUUigSSdVgUoHcbObGMS5fKZSr3NFXLNRp+Fbhgq1E80rZg9EAgwbMIxSRMpSoZhorKjqKNRSIMKFpSNlmHWWJncGIIAN1+xby/DFGWSn+9au7bWWJYkjSbMuvUD4g8SPEAY5Yqtwin4XOc1L+8yJlpqd5TcJ54Dg04mIAZvCN8Ez2Yy9UK41Q2t7GNXesahJt1a3x0xZ/8ATtLRo8WnWam+zFSp5bXJ+cFD0vwA17OL3LKc6WOiz6oCg1C+qBUiCfDe1o6jBTiOUNaginMqkVBFRY8WkkBZ1DxTEwdxEY9PZChOzbKImw0936cxRpT/ANtoky6p2UomiKPjCB9cBovEXtcenW+ChqDXj+QWvA6dQArm9S98DBJINRWDFQC/n8Ec4E22IsZ/s8tWpUKZko1czCneBQiwcEgLT5QYqb9bSdkKAM+MnXr83+4Np28uoA9bbxhU+yNFCrU9SOgfS0gwXm9wfLML0AAuBGChaP1/I3ifDA1RCc01PQq6k1xqCt5mluclSfUdBinwzhS0qtKc4ajU0qOV/mpsSdRGshVBqLBi8DkMFM72bpVawrPqLBVWJ8MK61No/mVZ9sMyXZajSJKar0+7gm2nTTQnaZK0qf02ucFDcXd0BqPBKTeL981K2pgZI8FSpSJUPrm5old58RsIxbrcBVWOrNlfHrALERLeGfHcyQs2BhREi9ip2Ly7Lp8YFtmuIJIIMWNzcXxZ4j2bo1izODLaQSDyCukbbFajj5kQYOChaft/IHocNIy9ahUzSK9WpCsHLMAqIWB1EeMhHdojzk2xJU4ZTCVqdTNahm6Z06rgBV8Tg6jI8Sk3A2HPF5uyFA6rN4i83Bs4qArcbfxahvJk7wIxK3ZiiaaUzqKojIJMnSzI5mR1pr6RIwUGj9Ao8ApgyM3pHfB2AaBrL1amnz2JFVf/AKKSDOLXEuzjZg1HTMsq1VAGm4A/h7eKCPASIgg1HMmYxNU7I0GLEhjqYtvYSahgW2mrUP8A5dAACmSyi0qa018qiBPTBRSh4aAQ7IsCSMw4msK2xsZYlQNUaTqm4N5N5EHspSKoA0SJ2mNz1JOKHaPtFTydLvKlyTpRBuzHkOgtJPIY51xD9olepIWqFP8AJTUR8ky33GBtRN8eG+jN/t34hTXiVECqL0QtVVAYppdisjqdR8J5e+CPZHMrm61IKjnLoAHq1ECTNtCDnJgW2E3mJzeW/Z2mYzBrVGIUktUEzMySZN5m98bbshmRToqFQWJiTy/DbrEc8YZcirg68cJrhnV6JXSNMQLCNhFoxJjmuYzmYRw6vCcwvh+8z8Y1PBuP6wpLa1aBJgEE2vG4w450+zGeBx5RocLCwsdBgV89kErLoqLqWQYvuOdsVzwCgZ/hL4jJHKSpU22HhZhbqcEMLAKkwaezuXJB7pZDMw3sWjVz2MC21sS5fg9JCCqAERcEzaB1v5R9MXcLAGq9FXMcLpVBD00Yai0FQRqIILEbEwx364h/9P5f/wCJTyve2lkvO/hdh8nBDCwBqill+C0UcOtMBlBUNcmCdR3O5JJJ3M4jTs/QFM0wngMyupouQx59QD9epwRwsAar0eKoAAAgDYDpj3CwsAxYWFhYAFhYHVu0WXRyjVVDCxHQ9CdgffF6lWVhKkMDzBBH2w6aFaH4WFjk3bP9rGZ/eXyvC6IqmnapWKlgHBuqCYMREnc7C0lqLYN0dZwscg7MftRz9KrTTiVAilUKjvu7NPQWOlSw2I1RIsRM8sdF7Y5qrTyVZ6BioqyD6SNXt4Zvy35Ybg00hbcWFKmcRTBdQekicSI4IkGRjkPZziNTOE0Ms/jKy1fRKotgSTI8ZkEASdWoGwJM/De0+d4fWOVzrK7C6OLCrTJgOLcjYixHqMRylbRqkm6T5/g6zhYFcG7QJmAIs3Tr7YK4CWmnTOTftwrsjZZ76QtT21Ss/MRjnPZ/iCzqJ8/i/wCP10x0z9udXXToUBuS7/QBQPmT9McP4L4posSNLG439R9fzxDVnVjkqSfr/wBOkcT7RImVqAEBipA67b4n7PccpCmsMIsN7nADLcJpnLrpQlmYAsTJN5NycHcx2IyjafBVoMR56TRPuLr9sYuEUqNd32aHjPaOiMo97sIUbEsbAD1nFDgWYrUmWlUHiqFQvQloAj5OM12i4Rl8lS1Kz1alyGqPqYQNXlAAW2OicPZa2XVwJYKCPQgTIxnSUbXKFfJ0XCx4Dj3HacB5OFOIteFrw6FZLOFOI9eFqwUFkk4U4ZqwtWCgsfOPcMnHs4AsdhYbhYQWOwE7WdoRlaMrBqv4aa/7v5j/ALV3PwOeDDuACTYC5PpjkfEeKfvdepXY+AHTSmbINoHVj4vmOWKXtlwi5ukA+AdoqtQ5nVTc9zVcOwRnsS12gESAOfvjqH7PM33tB3AfQX8LMCNYAjWs3Km1+eAX7IoAz2rTD1w/KfEgBDfKn6nHRKNNVUKoAUCABYAcgPTFSr/kTk/0+EPYSMfLvY58wmZr0qa6mWow8ZA0tqiWG5ki4GPqLHDP2s9mRw/OLxGmW0V6n8ReS1ImbXIaD87YUemiVLWSZPn6L5xKiPXpqQrLVpoFbxbEgm4gxv6469wYlstR1eImkmqeZ0iZ9744dwztFl2UBKp1uzFKfiLEkGzRCkCd4vHpjseS7SZdMqjtUVQqKCOcgREbkyMJW1Rvn1tSX96CuWyNOmWKIqajLaREmIn6YxH7XnoHJ3qU0zFNlakWYCDIlWPJWUEXtOnph3HO39VaLVKdIIuyFjLkmwtsOsXsMZfh+epvTYmKneCWL31E/wA073xMpqHL5Jx4JTevRD2P7UaqamGF7NpNvUY6xwTi4rKQfMsao9Zg/MY5FRDZenKjSv8AKTN+QW8+g+mOndluEnKZUtVM1GmrVJ5GPL7KoA+p54yxtu/R0fJpRivPs5v2gb/qNWrVLFdNQrSI/kQ6QPm7e5xyvO8LfLZsSHILv4osQCAdJ5xN+mOj8A1rSQAFqlQyF5szEwB8zix+1vhBytLhgHiem1fXA3LmmzN7BoA98OFtsjJSpIxvBq/gXxtBqkcrCT98dBWjqVQHZiYt/jHKeJ1SGgJA7zVYRN5GOj9n+MMaavoAA3t7XOM8ifg3x8hfh3ZAZn9+Wp4m/djTpz+Fn1XE85RROAXZfNPlDTpBy6xqJNrbRHpfB3sz2/y9LNVjVqedFCqgLCUJJk7ar7T1xmatRKnEKvchhScM1PUAIkyy2tGomB0jFuEljpoyUl+Vnb+B5rvMvTbqLewJA+wGIeIdqMtRMPVWdoHiI9wJj5xxWvx2uEFA1HC0ywCLbmZ2udzvOKKV/Qn0An641S4OaXbPoAvha8RNhDG1HNsTB8ODYiGHqMKgseDhwwO4jxulQZBUbTrJAPIRG/TcfXCqdo8upUNVUFgGWZuCYB26z9D0xJQTBx4zgAk2A54bTrK3lYG02INuvtgB2z44lKg6Bx3hKjTNwDckjeI57XwhmkGPcZ3g/aPXQoMwgvVFL/y0kg/MDGhwhgntfVZchmjTUs4oVYAMGdBuPbf4xxrs25dO7YMjqIuhuP5l62M2x3bM10RSXIVdiWIAva823MY5P217KjL6K2QrBUdyDRJDU53K0z/7fPwzHth9qjTFk0dspLl6FCr3VSVBANz5jcT0n/jBvNceq5WiDRzB7kRIhWZQSFtMwoJxjK3HKAhMzRZG3/iAiZuCpHhIPoTgR2h40ooulAhdakMp8cqel/CfX0xKc7o6pvE1twdPp9os0gDLXZuqsFI/KcA+2mezXEqfcs9OlTkHSKZYsRB8TFrX/ljGT7JdsS6ilUPiXrz9cbfg1E1ag9cRvOPDNI4sGSO9GT4P2YXLVXZJLkAS8HRuWVTz3Fze0dcarhvCtXjqEmOvLrHLFcAHMVTGzsD6AGBgtmntpp8+WIlJmsYpKkgT2j41JCU07wr5RFhHM+uMdmOO1qFfunpw3JVkkzcQFF5x1rLcPpU00uBqUgk/7on6XjGXz7ItVnVPG1i4mSAYAneBewwsaU3TOfNOUFcQp2J7J1ndM5nx3NNPFSouQGLfhepPljcLvMExAGDfbftlSGTrJRYVKjgoAt4BB1NI3AWbDGMq8Xdl0FnK7wWMb++A/FazLSfSdJKsA3IMVIBJ5XgTjopLg5E3KVyNT2Y47RoVDUZO9fu0KlYAUOOXK9rja/XGD/at22bMZ1GUBVpU9GnzXLSxNhey7Dli5lK708pTL3anTgATuobwn1HlI9MYJ+E5msJ7uTcnbUZ3JvONMOqKlbnZpOGZR6lPXVzIGtZCalTaZWSD4gCIFvXGabjNek0pUKgSASQS0GJgzBw0Zg0y8l1J0iNQU/PhIj1GKaUTUbRTEkm0WHLrhqLTbbCc26SC1HN5o1KdeqzOqnZmHlkK0LMgX3jHSeEZdRU1OwWG0raJePL7AfmMYSr2RzS09ZphgilhLqLeii/rvjRjigYKag0o3ikkgksQ0LJux2+B0Jw8rhJLV2LGpRf2RZ4i38WpCydRm9pxX1uNgB8D7DpiPiLu1Z2SopBbaW2gXG43npaMD/38qxBMHnfGC6Kl2z6RGw5YB9qO0X7qKYVdTubTEADebz9MZLs/+07RTFOv42EBXDTbo07x/N9cZbtN2mfNV1LFQQNIgGANRIK3MHYSDeMabcHMoOzqVDtVSr6DSqTpILr5TyGrfyiTa8yInAHtr2sZkFKmFnUGJVyCF/D7hgTewm2MLlJAtb1nYxzP9fTElVWaAXJCiAJMC426b/Y4hyLUA9nc6a3dNUjVTTTKW1dCx5kDaIj1xBmf4gAJPhELB8omYA2ieWBKV2BIU7GPm394+MJc+/X6gYxal7OhOHoNcL4k2TSo9NS1Vl0ioCIUEiTpNywMQBAtecDONcU8SMDV1EkVHqMrBmEeUrygiR7bbYrUeLs3lI3jyx/XE75Om6g1EBfTMgkeLYCBysMaRvyZySXKG5fjrrSRw3+nWVz6ETB+Zj/OOpcF/aBTr1jS0xJhGB8x5LHImCZmOsY5S1LLoQoVombkxM2POfvifhnEUosHpswb1jYiDFgdpuOuKbIYb7UftArHNeAtTpAAKhAUkETqcSQZm3pGM7xPjaNUYIulZMAEbHrptMQDAExim/CwSzGp1I2jfnzO+LT6DEqhIO+3xt9tsFjpEtPjpaor1FJpavKACAByXUCCAPw7dI3wUyfFaJy1em0lWRhpamoLEggAETB8pA2HiO4Ehq1XSAabaVZtuXPp+WHHMoWjTMgTY7x1wbCcUzAZzLvQraTIdSb+kSCPSL46H2Sz9Uhdb6DYyLTIwN7XZJalJXB/iUoAHM02MaZ3MEgj0LYi7NZ6maenyshgr0/Rxn8iX12Rr8XidNm1TKo9Zn72G/FA3PUyd/XBrJcNSkRUHiZuWqJPU8sYNQO9YrU0mBYdcF+GdrS1Pu3Ol1JWy+YcivoccO/s9Pjo0XHeKju9Qg8rGfQX98ZCtWAADVFkm4Ek9TFvzx7xvPMSBrY7G8W6AQBbfAZwbkkzMfQY7MMaV+zhzy2aj4Rcq8WUeWT7yB9InER4gYhgTJgDeZ2H58sDiO8qN0EdTv8Ao49rELDCSQRv05/X7Y2owomzzRSYAaQdMiBygcrdBMYd2XqAsQd9wcV83V1DQCJM/HPFPhGa0VPF4YMSeuIkdOHoI9s+EU6q6yIYHcYzXY/LEu0DxJf6H/ONd2hzCtTEEeYX+cZzsZmxTr1SSBc+vM4I/pCaX5EbenxPUpG4jGZzIkA7xtPI+n5Ymz/ESlbQUZS/lkQIxFXA0k3a2w/P64IRoWaV0e5QwSSL6f63xRzkmrb+UTEbzz9Y/piw1aChIjVb2j1+RirmKgB1DTe17Sd5gf5xZge5CqveDX5bjn0tgxWpUzBWx5GeUC//ABtc4Z3QQWUAwARpE+x/5x7SzZqB9X4H0rAAAXSpAtz3wgLeWQo2oCAdzIMSZ23mZgcicWJMaxYRaZvvp+4P3xWyKEpVAEnT4bwJB5nYCJ+n1kVGEBvMbzIhhygiVEGLyRcdIxNhQ8LciRc7yIv9uYvJwq1JgsKATe2pQfaCZ3t8T7vZVLETexifY8vWRHphlZIEiee9/n2wCPKBpoILKCJMrEfIBn64VbPrJKlTAtDDpuZj9DA/uyksSALzy6HES5z6AD72v6zyxVBRcL64kjUZMAryuOeIM5wuoWLQ1yBAg/WD8zianWIuGK+xI/W+JP3xz+Nvv/nCHQwZCoo8rMOgBI+wMGcVqWWqExCk/wAoZbDe97Ymdiec/fDxxSom7tHIH8h0+MHIuSZsi5YavCi7KDt1mP64mzAhQQY5TLH7j364qLxFWGk0ww9Zt9D7YkoEbzHSHIt9ZwqYioyCqyUrsCZINpA5e2L3Cez1M1zqXVeA53I/3GbkbSemA1btQtDNeV5SI8Qb8INy/vvi9lO0tR0eolByZMzpEyA0DxAloM2HTGOaE30dXx1BcvsMJ2ZMu2uLtYAGw9fYTi7QpLSoayLxMneMZ2j+0umspUXTK+ZZc33ESBMEjfADj3bBKkaK+ZeCIUqiIq8xAJJOM4fHk39uC5Z4RX1CvFFbVOqdcknpG32OJeJtEQL8z7z/AFBxFWpltKzqgACBcjkfpgk/Z2tWEn+GDG92kdAP7jHX0ctgigh0GCRNz68r/Ax7QytWowVAXPRQSfm0DGoyHZunTEHVUIIFwwFyDyWAIP8AzjS5XKgLCrpUE9FHv7HCcxWYvKdhcySGJRf9pknofKCBv1OLY/Z/W1P41IZRqUq1xtcRa/PGozPFadIGW1EekD32g++39M/xHtmWsnrHQe1sTyxqTXQIr9g6gQKKn4tyHJEciFU29TjJZzgb5KutQ1aZBqRNNi0c52EbHGl4hmXc/wARze8Tb6YEcWoh6XoHQ/eD+Zxoh227DlfMCrR1SWAdbn2J39SBgQc4TIUenrG/9caVadNMk6KIAEj3EMD9RjGZk6GmRHQEyTtHXEQfa/c1zLlP9i5nqGrSWMaSTAvNhb3tgJnmeoxCnwjYdDzxZrUy5liY5D++H0Mtp5qPWCZ29f1ONDA0XEKgaoxAgEkgCYve0gH6jEOUzSd3WpGe875X9NHd6TfqWj6YHZHMlkBZpeTqkyf8bY8ovGZqxzpqb+4xNAuA5lqi6K+qVHdsSV33Ex7ixHQ4iyOa7xCfGQqgSx8IF+o3N7CI+TibhCo7utVdSFHkTFgpblf8OKlbNpTJp0kGkm7Ai4gQVIHSPcgnnGIfdDa4JQFJBBNjzPh5+UC8D74srl5YHygbkmb9T6zyjA+vU1NPpcfPX6fQYeAQekDTF9jz33jnhhQQqcPV1jXInpEH1EHDf/TqKDFZYkbho5/U3G8bYqLTC3AW3NgG/MYka4EiYFz1m8e0TF/phciosL2ZkStdT6w31mf6Yqf9IqixdCJ/CQT7+Ir73OPBUK+IFh9LW5fE4s0s8GMuoJNgwsbTy2ucH2CmNPDWixJPL/SA+73w2r2XzTwBpA/7hc8z+QxRzFB2PJRyv9/+MepT0k+YwAdWo+b6/O2HyGrJ37J5pQQRaLeNb3B5kdDiNeHVKYMq5HWAY+jbYeuacXDvf/cb4sZnM1Gps0uwQEkyYsN72wJvyDVIwXEJ7/xBgzHxeoJiF9NMD641ydqH7p10CFGnZItcEydSx1E89zjUZPsvQzmRC1QdQHgceZSd46ieRxzftBwXM5JoZddMNK1dMg8rnkfQ+nphrJjy8Ps10njV+AfnkVVAACg+Frbwd5MkG0wMTNwzKikp79i7GJCjStt2Elon0wuDcIqZo6nYikrBWb1Y7Cee59PnHROE9iMoxq0+68SjUjSSYEdet8aT+RjjKmjGOCc1aF2Z4qaWUoBknXT8wEEi4AkX1CMHsnnNURRqPA8RKuxmOoBDW5mDce+Fw3iy5LLU6T+JkkAyZJBJnTELv67YpcQ7Y16ux0D4P+MY9setcMMZjiqUY1Kyz/8AzIj5i0meWAOf7Vs5KpMDrt/c/q2AWZrljLEsSfMd7YjAiSef+cNRQUS5mqWgsSSTecQKfGPfDjWsP1+ueIHNycUMsZz8PTSPrirVpzRqe35EYsZkkmPYfQAYjZD3bAC5H6+2BDLmbzJFAjrH5YDUrGefKwJB/wCTgnxig4CBADza4FoiL4FfulW0rzHr8jxC+9sKPs0zP7V6PKoiYLN15f0/V8e0MqSJJUe9r/8A2GGVOHVD4mEg3iAI/wD3PTEqVCAAEJj2xRibZ+w9DMS9OolJpgiSPcQVtt6Wxmv+gkNUh1JGpdTA7KYI9rTODiUPExDSDMC5Ye5gAxPTliKpw4Fg3eS5EWPqOUEbWxzxk15JcihkeHV0YmVUlSA2oxDeGxte+GZjs/qclqi3MgqrT131Y0T5VWWGcVLi17kCxJi0Xvf33OFQohabPTJJDBCAtMwCGIKkgmPCRt84N/IW2BF4CyrOt5Gx0cv/ANTeBvj2jwB21BKwufLp26Cxke/tg7TqgMQVJYidJIBEGJAAC79R1xNllUTq0wREkmItyBje2wxLyMaszi9lc1P+ok/9ptPumJMz2Wr03CPXQO0QpSbXvIWNpO+wPS53MZXvNaI4hvxKpOjYaQdfimCY23kdM72lapk1pFKhJLG5UCIG4Enqd+g6nFRm5cWWPy/Z/MMHC6apgz4WBkcxqRRMWjVflOB9Xhb07ameYMqrEbTYlY5i2/pjZ8NaaaVKLP8AxERiJ8KvoXVpm4uT1j6YkoUYkGpIjZekg9Z574e0kxf4MSuTd1Ea2bmuiI9ZiAD1wU4f2QqN5nKjoCPudP5TjVEKm4a0SxmAd7/UTfE1HMrUAKEMp/EAY9trmf8AOHswB+W7LUkuBqI6mdt7bC/pghX4er03SAoZWWIvBEbRPMcvpi3l8uzT6ExY2GwJvvImT+VzJUq06IJZhPMyOnMmMRYGb7KVj3IQb+nUbj7YJV40Gbg/qDjNcO4gEzjhCNDVDUWAQIJkj4JIxoc+4KseQuB6b445Km0eljlcUzn4pNQFejbTLVEAjYMWHzptGNH2bzxWorHxAqdJ/mXdfkYAZtraluw1dJbUII9v7YIdhqy1aIpOSGWdDHkwtf0O0exx0ZIPs58E/tqHe1DrUDOo3AaOYJAn2vjLo0D9dBg9VX+HUBsbgj4nGeYeuL+PJyjyL5MFGfAyqbiTtOGkyJ++Pa7X6wDhqsAP1+vXHQc40qTA9vvh+kXm+2EST9/sMU6ufWdIud5vH15/H1wAW6uYABJsBJnljzJZxS1MAFtVRVuI3Mz9MB81SZzcmOVoAHth1FWVlA8WkzpO3OIv0PUYdBF8m37WU6atTdNiCIU/imIPTl98A8w0bKYidWqD7Ei/2O22KJzJUBTTHKCSTJA3uY+nXEL1Q0gWB30878/vhQjqqHkkpStBF8+wiKcz+IH9W9/+MKnxGqPwqo/3ECfrgflAiqSSbMYG3KZ/p/TDa+ZkyIA9zizM6DQzqRplIMCGcTHS3P8Atifv6BA1AvpEKNUgewVoBFz13xYRybLRAHoqTzPIgao+mJ83k3dfMaSxFkk+wkwALcsebfJai6M5Wy1CpY1HEyAqVN5/mO5PzzwqHDVoiEZglpHi3vzF5En6nGkTgaaYZjz8UrO3tv8A55YdkclSTy63Jk+JgYjc8gB6/wDGK3FowCpGrUVcwIly2x5X2H9hgiEYgkwFtYmBtO59L/PthvGuIwjaWAhbqTe8iwF+fttvgbw7KPUCs1Oo7nzNUc6uZKosiIO0nzG+8Cox2VsKoIVeMKogDnEgzBO+7eaOgjaTuMZjtnQerlxUKQabDxEsSVNjOra5F4HK5jGop1AYOoEEiIkmBbSRAPPYn0jfEi8NqsTuF1DwuGAAGwI3I5+ZdvrpGo9BywBwXJD92pa3K0iqkeICeRAuSTqm0A7YOilSVGRairVMKGUBmUsRvEwSZEb3MXwXy/AwApEJosGQaBsLwPLPmtHmOKuez+XpNrYpUqLEEebkOu8czDWiTh3YUVeHcCLVL13qrTEayqkO38niZgpCmDCzymRi9mc9QpXaNva07RaRMxbkL2xnOJ9qalUkJ4V+Cep9N55YEuC0szaiZ3Mz19dycVr7AN57tmzkrTsLgGSbdf8AiT+eAGcrtUku5Yzbp1ty+2I6IYRNv7T9P84jZpv054tJICtUouK1KpTMlTBT+aen66Y1mX4oKxIEzBDKQZBg2I5Yy+YciXG4gwPQz+QONfl89NOfxERtcnnJ3xy50rR1fH8oypaRHr8fq5xBRzYoVgyk6XMHlDjnHqD8kHE2ZplXZYIubcx0/PFTPcPDppa03BMgBhcX/VsdMoqUaOZNxaaNlmaYrrrUwTYxz9MZZLxtz3/L9dMXOyudiacm5B0zsw8LKfUEffD+M5ModSwATAG295+s/X0xji4bR0ZnulMGVacvYTYTvvfHjUCDZTAAuSL7TtJ9cR96UMsW3uLR0/vz6YvjPjpz5gjHVRzWDHplrMIHp+Rn9bbYrMukzH9h8R+WNHlso1Y2GkTdiD9PU32wVHZykL6dRG5N9v1tjOWRR4EZHK5F6hEAxyJt/nBKpwEAAC597D64NuAuxUi8CIj9dIxXKxJJn12HXnid2xAbMcNMidJ6fn9NvviCtw8wP1ODq0L/APJ94/Xp74abiP7YrYdgIcDaZEA+n6n49sQjghBuYHKSf6DGmpKQQDH339YxOKdNjBBt0aD+YwbiCC5pxEHSseUKWEAwQRaxnc2974v06UeIkhisS5YH0UaW0xtsp354BvmHIAXUR/3WN5M9eUTtj3L1KhIANlsSE5naDf3j5jfHK4gpB0vTLXHh0iSCvmN4jQH2m8jblvitna2WSNdVVgbFjPqYmZjpbb5zfHBmF81SoEaALgSYttEC4seuM25DNOkGeVwZtzkzPScaRw3zZdmh492uorCZemGH46jAkkbELqv/AOR9Lbk6TJZ58yBpbQQBOnWWMiJ3gLPrb158xq0gTAB1E7Xj7/2xouF5x8sIcsumNJW532tyHrjXRJcCN7TyCUZZiAG87MVkNM6pJmG58pi3itS4l2ppJ/puSAbrpBDXB3bxCL2AvbGF4pxs6j15/wBvbASvxBjucNYr7Ic6Nln+17u0hinSDf678z9cCKmeBxnTmjhjVyeeNVCjNzs0jZ8cjGJBnpG98ZTVhE9cPQFM1QziLd3W3IXJ+mK1fi1LkGb7YAZZJaADgmqeEgr9tus8/riXGjVSsmq8XVgV0RIIkkmxBHTG04FUXuUdvEAFuYnpeOeMRR4PUfZPkwB9TbGn7NMe7qUW89Ll9D7f4xy/IXFo6Pjy+9FXtzlodalNjDSCAY2uCfiOXLAClnDAE3HOw+SefrjUcfyBqlQCAog84Ezf2kffA6l2XaozKGCsDcOQBESDImxBnkfTGsJ/VWZZFUmgdlwSzV1J1IFLLyZQSs/9wAW/TGv4hWV8uWFxpBB9cC63Zp8rFRmR6beGoFnwhrAmRESYn1BxJwEfwnoNfQxQ+q8j8g45pyqey/qN8XMXEEalchRqk/y+vr9D/jB3h/Z5RDVSZ/8AjmTH+6LgW5fUYMUuEil4adOOjQLiLnYdDuTzx7VqFR7k23uLXEdB8+2NZZW+jn67HHSBFoFgo3jkAI3/ALc74jGZDeGbC1zEDaST8W/LEUCAXZrmYlV9bSfTEHd3uT8EcuuwHL/nnnRDZNWqACxidiP+R98Uwpi8HefDy++JWyZndQfe/wA3JH2xMlE3OoH0iZ/rYbe0YpOgv2UqdAx5Z6YlCnoY+L/bcYleq3mg+hkwIHLltbfESPUJ8PmJERMzvvsbfnirHaKzgmduVzYj7e98XMop6zbp9Pi2+GVqLUzpqHTe2skXHQ/0vhgztKG1NcECwYxE2MR9f74OxUwrX4UqMRVzNPYCEuZtPhEnkRyn0xHV4eHH8MVmJM+L+Gvrp1aZ5X026Y0fDMnUpCHVCwn/AE1BblvCqIHrvPpietmHAJIRBEhqhFx/L5t/kb7HGO5soRoyr9hnraWYKrTF6ha38zAJB3PP4xS4p2AqpBFMVAP5J68xY3tyP2xusibd5vKi8+GJN99IHsAZN8S1c1TLAavHEgajYG0xMT6mdsCzSQ9FRzGn2Qrl5FHlEMF35E+ISbHpiZ+wuYZw5GlhFy6/aDP6546IhNVZbwILGCykHYgjYAdSfpioa8eIoxAMmFMHykR4o6SY9sV+aQaoybfs4d/9SotzyUkz7wLYYn7MKbkg1ipsFlIB5bk3vacbkEuh1I2nYiQCbWtuPhuWI8pV0jwK6ibjVMtBF7k8/tta6/NP2GkX4Ob8W7D0qDAd61RfSm4J9AdMH4wMHZgPHdpUgmBI3YRIFoPXHYmyFNrsmpmgHVqIMX21GDte18My/C0DHSmmd/xHTzWS1rkCw6YpfIdEPDbOQZ3sNWQElWkRKi5E7THpy3xmq+TKHxK6x/MGH54+gly41mSSBMSSRP8AKJ2iOXSPXA7i/AUzKMlUEiNxEgWuDcwAZ2i+NIfKa7JeD0cKavpuLeuD/Ae2jAaahCH8Doom3WIg89QjYg2wX4z+yupB/d3DgXCuIkDlO3Mf3wBD5WO4rU62XcN/EK6XC6fCYk6osTHWbkWx1/TIuDHVx7Nbksnlc2od62pUEMQbhr2Mke8iRtHPFbL1qVPNItEkoQyMxULquSCB6eIdcZ6n2XZ/FksxTrQTaQlXfmjGYPz84v5fiGZVO7r5OoXEaaoBgMCrazYjYXIN5xk8Pauy4ZNWmbvJ09NQzuFtv1i1wOe+2Gs4ZtNR1ZYMqLeK+8zfczcz9cVe0NdaIFZiSFTluGMCdxYE3wBPbM1QNFWm8THe+BpGxFyG26iZA645/wATfKN800pM1qNSqJ3YDaCsQVMFWnUtx8yCN/TGS4VSanmqlJ/Mo5/iUXRp5ysg+oOLrcaYsaRVYtpOmVMmb+K1jYXuIvivWdErUqtkIJUqBuvhBn51H4PTCcGk7Fjn9kHc5TmZZomfCwOrkJ3sMNp06fUrAnxXkRF5Igf2HxIH0nu2IDEHTqkAidtUdMOrmmJMA+b3X1NiBHr/AIjlClGnyVyslgiKSxAkRA6CSR/c++HV4ULPhJ/7vlgI9I3tfnibLZQagwAgizSpM7mRJi9pmN46YgqodUHVc2BFQLpB2EMD1uPpzw0yadCQBEJJI9NhBvOre872t74j7wIJA0g7QskDceIzba8wcRLlHEhqps3JSDzJ1FrX39AJ9Me1CAT4iRFhpUmOWokR0Fr22xQjytWnYQYkgzM9YAH3xBks8pqsKkMFg312+Aw6jduR9MSLU6vCweQINuQ26c7dbYpcRyYqLEsDupDQJtPPne3LFIm/JNmtSF1Adxq8Otg4Itp2ECBa4NxviXhdJXB101U8wVBAP/iN/Nz+MVuH8Q0xSekomfEG+8g9JnULjph+W4YtOXpsrUzYIapp6Zlv5GDe+q1sMryaRR3UhKiMAC1wrLM3CqDvB3a3tit/1gjUv8KDJJ7sFjvMjUwiJtyAxYekKdWxpquxXTW5T4vKJI+k/OIOIJTIWFDMN2GkQIsCNHoCcYIbbodl+LUgQrsIJEldSmNwF0m4t1/vhZ7iVOow7uk7QdWo1DyvYSTHOxnELVNRiAgHoFUgAWg77bm5O+HUczR1Hwk2gQJAn0DHbqAfnBQJtkr8SdlVShUAgnUxE2EAzcCAOe3XD2ztcEaQ4JA8QUQehvyHUz79LdLNUCRrQljF4j4AAsB0gyQMTuFcRG5JOlPQmPiwt06ADENl1fkhy+dOiGNTXcMAUIBG0KqxNjIPX1nEtDjBJhVmSNyoMT6dNLcthPLE2ZpLpYaHUbAxYHnc+UG1j1FjitRySrYok/hOqAVi0jUJMibAz+asrlFg8WDEjS9pJK6iCYEKluZA2jaY3w+tVMAKIaJ8R06dh5btHppjacUcl4iCFfwzcHwudgAIGwgkzyuF2wq1MHxQJaQXW6jT1Y+a8KIBO9hgGnwXspliou5bUZLMRA6xt9Yv06eZl2CwouDGk3M8tNj7b8zOKtHYIOszAG5uQQAQDt0AHPm/NOxaynSJuAx6FtJA9Bex69MA74PE4swPdmmxmQzqOc7TsVg7zv8AOKZ4YzlyaNDR4tDOhZjeATCa7gkTflGLj1tIs9ipBFidVrjeQDFp2i+GuxsVIY6fONGomfJzIj4Fx0tSddC/yZrjf7Pcu7GrDZZ1CHVShF1GBKAki5k2Kkcx1k4XwupRXTXqvXKE6ARce4Fyd4BnGhpklQoIcEzBYauu+x3m/P2JxBTy1XWRC6W2AcqegAIUyecAf2x0RztRpkaq7SIWynfiKlJirCCrACQd5v0GGr2MyQB/hIJG15Ancj3jFtcygOgqrqJEwJBPPxCVNj4pj1G2LuWzdIggRuTDRO/4gZ98ZvI/BX6nbMPxzsHTn+HUdCwADeIgGxBmwsJ2Ox9sU87wzPLQ0t3OaEAqQStSBs0WDWkcydWNsKUVNOsuSS0nQ1rjT10i0bHbecVErkSCYZbCCCehsACNovf3xazOuTNwSfBR4LXWpQWSda20nzAzYH1nF9cidqakt1JPIztNhPP1O/J1XMCZJps2+94JEEm8e3r6Ykp5rV0F9uuwIHqBHQSbxIOIlK+jVvbsFZmnmbaUMz5lcaTBb1m1hcW1GwizMo9VCZpqqk6njTL+x125ACwn7mu6IO+w2JMH09fj1wxKZJA3JAjSAQdpDQeq2NwY98TsRpyUc5WJbTK3awYEeGTFx133MEkYo5zhRCjQVm5IgwxPqSSIPqbgWm2DbZfoDDWM6PqdwSD1PX5Xc3m0AyCSfjmOm8czhqVDcLM3leGVjH8LSIPi1GZFhqJmx6TP1xeHC2B8piJJgwPQASxP6jBsVjHX12M72gfmfyw395Agcv8AG8cvX1w3NsX40ZPi+RqVKLrJQASZBUG+xJPP2+MU8lwc06YWpqPMFj4YO0RbG2rZ2CFKjSdzItymDY7b4dSZGEd3YbeHpaREWxSm6E4FfihIZSSXkA+Jid5sL2FsWs7kV7lKl9RO87BRAA+OZk+uFhYx8IXlkr8KVEDhm1amvIBss7gA88Tf9GRg1QzNrWIELNpE8h/TCwsTbG0gnwvg6eLcHSDIgXhrxETC7xNyd4IGcRygokOkzo1GTqBOqIIM2ucLCwl2W+gFk+N1V1MpAgmAB4RcjY+mNdlsklZEaoJZhJIJB2URY7XNsLCxc1XRGN3djc1w9Ka1mAuAYm/Nln3hRf364VHgdPQJlvLExaY2AAAiTEdcLCxBr5A6PDtpASDy5wwjeY8xuIxNWzJV2WxA0garwCQPtywsLFEFbPZw001qBJEwZ0yG07AwJAE4krOacFTEw0aVgG+1pi53OFhYa6EwHmKuoxpCgi+kuJ//AFb4jFvNVymgDnEzf8em872nfrhYWNK6ME3ySZLOEgyFOptJtykKPS0Az1wSo8MpuoZhJFo5Qqqw/t+UY9wsZz4fBrjd9lf9zQKxAAOpRPOAv9efXEeZ4WmsgliIm56AW222HxjzCwWU1yUqNJYJ0izt15T6+gxYyDFq63gHkNhJYGOm2FhYvwyX4C+mwMnkI5X3gcvjoMRZchiAVW7AbfzG8fN/cYWFjM3ZBm8oALEiWiQYOw6e/tgRlM87RJ3Imw5/GFhY0hyjKXYWziQ5XcCL87ki+IzQWVsLldvDE8xpgThYWJXRZS/c1d0mQSYkM03+eWFlsqCLyfk9T09sLCxpHon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1924" name="AutoShape 4" descr="data:image/jpeg;base64,/9j/4AAQSkZJRgABAQAAAQABAAD/2wCEAAkGBhQSERUUExQWFBUWGBkaGBYYGBcbGxoXHBoaGRwYGiAdGyYeHRojGhgWHy8gJCcpLS0sGh4xNTAqNSYrLCkBCQoKDgwOGg8PGiwkHyQsLCwsKSksLCwsLCwsLCwsLCwsLCwsLCwpLCwsLCwsLCwsKSwsLCwsLCwpLCwsLCwsLP/AABEIANQA7gMBIgACEQEDEQH/xAAcAAABBQEBAQAAAAAAAAAAAAAFAAIDBAYHAQj/xAA/EAACAQIEAwcCAwcDAwUBAQABAhEDIQAEEjEFQVEGEyIyYXGBkaFCsfAHFCNSwdHxM2LhFXKCFkNTkqJjNP/EABkBAAMBAQEAAAAAAAAAAAAAAAABAgMEBf/EACkRAAICAgICAgEEAgMAAAAAAAABAhEDEiExQVEEIhMyYaHwcZGBscH/2gAMAwEAAhEDEQA/AO44WKHHMq1Siyo/dvujzGlhcHY23kQZE4G5ThWYFVT3+qilWVUMf9IU6iaT4ZJBanuxkoTIOES5NOqNDhYzNThWc752GYUBqiEDUf8ASVqx0gaIUxUpCLzouROPF4RnNXizI3cAhr6Gei23d6S4RKwBi2oeuCyd36NPhYzpyucV1Heghq1/Lal4mbdQQYFNQBqjxGb2jy3Cs5NHvMwr6HmpDETsdglwbwpIid2tBY936NNhYBZzhdbu4FXSe/qOTrYDu2DhUJjkXU6dvDY7HDeG8OzSVKQeuHpqGDLMs28EnReJTpEc5OCw2d9B/CxmH4Lnf4xXMKDUcuPN4DpqhV8QYaf/APPMBfI1ryZKvDc5cDMACCoJIm7tp/8AbjVpKeLqIgzOCxbv0aPCxmavBc4Cxp5gCTaSTA7ys3NCA2l6UmDOgjYzixxDheaNao9KqEVqYCgkmGAP4dJAufMD8HBY9n6D2FjNUeEZpGDHMDxPTLyx8oSipA8EXK1vCNMmoGkERi1wvIZlaimrXFRBSAcWnvd2PkFr22gQI54LBSfoN4WMrQ4FnEUxmPEaaqdTM0sopgtJSQTpqX5ahYkYs0uH51XDmsKgG9OQA0UyI/07TUgz/jBYt36NDhYEcRyeZaqpp1lSlC6kIuYJ1QYtIgYo5Tg+cRaa/vAIUQSTJ8ijnT8XiDxMRIPi8uCxuTvo0uFgDwnh+bR6ZrVldFQhlHNtTEEyt/CUvbym18V8twbOIKa/vAKq0tJJJXQgIkpMahVseTgzIGCw2fo02FjHpwvOuSnelVQJpqBxBdV0nTClrMDOrfoNsFf+m5kUqiitFRqpZXJ1AI0AgArbSCxUbSq3gkAsSm34DeFjL1OG59g0ZhATTAEEwKutWb8BhQO8TrGnY3Glog6RqgtAmNp5x6TgKUr8AHtn26y3DKS1MwxljCU0ALseZAJFhzJMXHMjGa7Pft2yGarJRK1aDPYNUCaNRMBdSsYnqRGM1+1Krp41TZqa1VGXpgKxELqqVASJBBJMCOeKPaTg75zJur5WlRNGTSelUpsXItpgKCAd49MTKWp0RxbKzvOFihwEt+60Nc6+6p6p31aBM+szi/izEWFhYWAAfxvh4rIFL6IaQbbgN6jkSfjAOl2eQMEGcOpq3eBAbkqGZkADgxDq3vJMzAJ9q1pmgFqkqjVEBIUsfNJFriQCCb2JscD8scjSrNUWqNYqMTBkaqgZiLLdbO0zA0m4AIxLMZVtz/2LNcKotUGZ/eAoqVVZCLS/8BNIOq89zER+M7xhtbg1IZXu6mbkKz1O9Zr+FGUnz7qTqJB3BsJx7mDkStMGqYouyrBJJZStVkPhvdFNt4gG5xBw3gORrTTpmoCiusGVJSrTCm+kFgFZR7xMmMBFc8V/slzHBAe8K5vU7M5Cs8CdJJUwxgBWEwB4QPfEdDswoANTML3gCNUEkqe6agZMuCQDRIk3Gs9L2uK8OytBO+eSEdiYhtTu+o6gImGJaBFgRtbFOnw3IoQj1T3lOmEZjIuhetrkqQGBFRt4NwZwA0r5S/2W83w+lWqrUOZlaxSpTQ7MKbUWtLQR4BAAkGq5vNm5nhFE1HzP7wFCkVmIsUUigSSdVgUoHcbObGMS5fKZSr3NFXLNRp+Fbhgq1E80rZg9EAgwbMIxSRMpSoZhorKjqKNRSIMKFpSNlmHWWJncGIIAN1+xby/DFGWSn+9au7bWWJYkjSbMuvUD4g8SPEAY5Yqtwin4XOc1L+8yJlpqd5TcJ54Dg04mIAZvCN8Ez2Yy9UK41Q2t7GNXesahJt1a3x0xZ/8ATtLRo8WnWam+zFSp5bXJ+cFD0vwA17OL3LKc6WOiz6oCg1C+qBUiCfDe1o6jBTiOUNaginMqkVBFRY8WkkBZ1DxTEwdxEY9PZChOzbKImw0936cxRpT/ANtoky6p2UomiKPjCB9cBovEXtcenW+ChqDXj+QWvA6dQArm9S98DBJINRWDFQC/n8Ec4E22IsZ/s8tWpUKZko1czCneBQiwcEgLT5QYqb9bSdkKAM+MnXr83+4Np28uoA9bbxhU+yNFCrU9SOgfS0gwXm9wfLML0AAuBGChaP1/I3ifDA1RCc01PQq6k1xqCt5mluclSfUdBinwzhS0qtKc4ajU0qOV/mpsSdRGshVBqLBi8DkMFM72bpVawrPqLBVWJ8MK61No/mVZ9sMyXZajSJKar0+7gm2nTTQnaZK0qf02ucFDcXd0BqPBKTeL981K2pgZI8FSpSJUPrm5old58RsIxbrcBVWOrNlfHrALERLeGfHcyQs2BhREi9ip2Ly7Lp8YFtmuIJIIMWNzcXxZ4j2bo1izODLaQSDyCukbbFajj5kQYOChaft/IHocNIy9ahUzSK9WpCsHLMAqIWB1EeMhHdojzk2xJU4ZTCVqdTNahm6Z06rgBV8Tg6jI8Sk3A2HPF5uyFA6rN4i83Bs4qArcbfxahvJk7wIxK3ZiiaaUzqKojIJMnSzI5mR1pr6RIwUGj9Ao8ApgyM3pHfB2AaBrL1amnz2JFVf/AKKSDOLXEuzjZg1HTMsq1VAGm4A/h7eKCPASIgg1HMmYxNU7I0GLEhjqYtvYSahgW2mrUP8A5dAACmSyi0qa018qiBPTBRSh4aAQ7IsCSMw4msK2xsZYlQNUaTqm4N5N5EHspSKoA0SJ2mNz1JOKHaPtFTydLvKlyTpRBuzHkOgtJPIY51xD9olepIWqFP8AJTUR8ky33GBtRN8eG+jN/t34hTXiVECqL0QtVVAYppdisjqdR8J5e+CPZHMrm61IKjnLoAHq1ECTNtCDnJgW2E3mJzeW/Z2mYzBrVGIUktUEzMySZN5m98bbshmRToqFQWJiTy/DbrEc8YZcirg68cJrhnV6JXSNMQLCNhFoxJjmuYzmYRw6vCcwvh+8z8Y1PBuP6wpLa1aBJgEE2vG4w450+zGeBx5RocLCwsdBgV89kErLoqLqWQYvuOdsVzwCgZ/hL4jJHKSpU22HhZhbqcEMLAKkwaezuXJB7pZDMw3sWjVz2MC21sS5fg9JCCqAERcEzaB1v5R9MXcLAGq9FXMcLpVBD00Yai0FQRqIILEbEwx364h/9P5f/wCJTyve2lkvO/hdh8nBDCwBqill+C0UcOtMBlBUNcmCdR3O5JJJ3M4jTs/QFM0wngMyupouQx59QD9epwRwsAar0eKoAAAgDYDpj3CwsAxYWFhYAFhYHVu0WXRyjVVDCxHQ9CdgffF6lWVhKkMDzBBH2w6aFaH4WFjk3bP9rGZ/eXyvC6IqmnapWKlgHBuqCYMREnc7C0lqLYN0dZwscg7MftRz9KrTTiVAilUKjvu7NPQWOlSw2I1RIsRM8sdF7Y5qrTyVZ6BioqyD6SNXt4Zvy35Ybg00hbcWFKmcRTBdQekicSI4IkGRjkPZziNTOE0Ms/jKy1fRKotgSTI8ZkEASdWoGwJM/De0+d4fWOVzrK7C6OLCrTJgOLcjYixHqMRylbRqkm6T5/g6zhYFcG7QJmAIs3Tr7YK4CWmnTOTftwrsjZZ76QtT21Ss/MRjnPZ/iCzqJ8/i/wCP10x0z9udXXToUBuS7/QBQPmT9McP4L4posSNLG439R9fzxDVnVjkqSfr/wBOkcT7RImVqAEBipA67b4n7PccpCmsMIsN7nADLcJpnLrpQlmYAsTJN5NycHcx2IyjafBVoMR56TRPuLr9sYuEUqNd32aHjPaOiMo97sIUbEsbAD1nFDgWYrUmWlUHiqFQvQloAj5OM12i4Rl8lS1Kz1alyGqPqYQNXlAAW2OicPZa2XVwJYKCPQgTIxnSUbXKFfJ0XCx4Dj3HacB5OFOIteFrw6FZLOFOI9eFqwUFkk4U4ZqwtWCgsfOPcMnHs4AsdhYbhYQWOwE7WdoRlaMrBqv4aa/7v5j/ALV3PwOeDDuACTYC5PpjkfEeKfvdepXY+AHTSmbINoHVj4vmOWKXtlwi5ukA+AdoqtQ5nVTc9zVcOwRnsS12gESAOfvjqH7PM33tB3AfQX8LMCNYAjWs3Km1+eAX7IoAz2rTD1w/KfEgBDfKn6nHRKNNVUKoAUCABYAcgPTFSr/kTk/0+EPYSMfLvY58wmZr0qa6mWow8ZA0tqiWG5ki4GPqLHDP2s9mRw/OLxGmW0V6n8ReS1ImbXIaD87YUemiVLWSZPn6L5xKiPXpqQrLVpoFbxbEgm4gxv6469wYlstR1eImkmqeZ0iZ9744dwztFl2UBKp1uzFKfiLEkGzRCkCd4vHpjseS7SZdMqjtUVQqKCOcgREbkyMJW1Rvn1tSX96CuWyNOmWKIqajLaREmIn6YxH7XnoHJ3qU0zFNlakWYCDIlWPJWUEXtOnph3HO39VaLVKdIIuyFjLkmwtsOsXsMZfh+epvTYmKneCWL31E/wA073xMpqHL5Jx4JTevRD2P7UaqamGF7NpNvUY6xwTi4rKQfMsao9Zg/MY5FRDZenKjSv8AKTN+QW8+g+mOndluEnKZUtVM1GmrVJ5GPL7KoA+p54yxtu/R0fJpRivPs5v2gb/qNWrVLFdNQrSI/kQ6QPm7e5xyvO8LfLZsSHILv4osQCAdJ5xN+mOj8A1rSQAFqlQyF5szEwB8zix+1vhBytLhgHiem1fXA3LmmzN7BoA98OFtsjJSpIxvBq/gXxtBqkcrCT98dBWjqVQHZiYt/jHKeJ1SGgJA7zVYRN5GOj9n+MMaavoAA3t7XOM8ifg3x8hfh3ZAZn9+Wp4m/djTpz+Fn1XE85RROAXZfNPlDTpBy6xqJNrbRHpfB3sz2/y9LNVjVqedFCqgLCUJJk7ar7T1xmatRKnEKvchhScM1PUAIkyy2tGomB0jFuEljpoyUl+Vnb+B5rvMvTbqLewJA+wGIeIdqMtRMPVWdoHiI9wJj5xxWvx2uEFA1HC0ywCLbmZ2udzvOKKV/Qn0An641S4OaXbPoAvha8RNhDG1HNsTB8ODYiGHqMKgseDhwwO4jxulQZBUbTrJAPIRG/TcfXCqdo8upUNVUFgGWZuCYB26z9D0xJQTBx4zgAk2A54bTrK3lYG02INuvtgB2z44lKg6Bx3hKjTNwDckjeI57XwhmkGPcZ3g/aPXQoMwgvVFL/y0kg/MDGhwhgntfVZchmjTUs4oVYAMGdBuPbf4xxrs25dO7YMjqIuhuP5l62M2x3bM10RSXIVdiWIAva823MY5P217KjL6K2QrBUdyDRJDU53K0z/7fPwzHth9qjTFk0dspLl6FCr3VSVBANz5jcT0n/jBvNceq5WiDRzB7kRIhWZQSFtMwoJxjK3HKAhMzRZG3/iAiZuCpHhIPoTgR2h40ooulAhdakMp8cqel/CfX0xKc7o6pvE1twdPp9os0gDLXZuqsFI/KcA+2mezXEqfcs9OlTkHSKZYsRB8TFrX/ljGT7JdsS6ilUPiXrz9cbfg1E1ag9cRvOPDNI4sGSO9GT4P2YXLVXZJLkAS8HRuWVTz3Fze0dcarhvCtXjqEmOvLrHLFcAHMVTGzsD6AGBgtmntpp8+WIlJmsYpKkgT2j41JCU07wr5RFhHM+uMdmOO1qFfunpw3JVkkzcQFF5x1rLcPpU00uBqUgk/7on6XjGXz7ItVnVPG1i4mSAYAneBewwsaU3TOfNOUFcQp2J7J1ndM5nx3NNPFSouQGLfhepPljcLvMExAGDfbftlSGTrJRYVKjgoAt4BB1NI3AWbDGMq8Xdl0FnK7wWMb++A/FazLSfSdJKsA3IMVIBJ5XgTjopLg5E3KVyNT2Y47RoVDUZO9fu0KlYAUOOXK9rja/XGD/at22bMZ1GUBVpU9GnzXLSxNhey7Dli5lK708pTL3anTgATuobwn1HlI9MYJ+E5msJ7uTcnbUZ3JvONMOqKlbnZpOGZR6lPXVzIGtZCalTaZWSD4gCIFvXGabjNek0pUKgSASQS0GJgzBw0Zg0y8l1J0iNQU/PhIj1GKaUTUbRTEkm0WHLrhqLTbbCc26SC1HN5o1KdeqzOqnZmHlkK0LMgX3jHSeEZdRU1OwWG0raJePL7AfmMYSr2RzS09ZphgilhLqLeii/rvjRjigYKag0o3ikkgksQ0LJux2+B0Jw8rhJLV2LGpRf2RZ4i38WpCydRm9pxX1uNgB8D7DpiPiLu1Z2SopBbaW2gXG43npaMD/38qxBMHnfGC6Kl2z6RGw5YB9qO0X7qKYVdTubTEADebz9MZLs/+07RTFOv42EBXDTbo07x/N9cZbtN2mfNV1LFQQNIgGANRIK3MHYSDeMabcHMoOzqVDtVSr6DSqTpILr5TyGrfyiTa8yInAHtr2sZkFKmFnUGJVyCF/D7hgTewm2MLlJAtb1nYxzP9fTElVWaAXJCiAJMC426b/Y4hyLUA9nc6a3dNUjVTTTKW1dCx5kDaIj1xBmf4gAJPhELB8omYA2ieWBKV2BIU7GPm394+MJc+/X6gYxal7OhOHoNcL4k2TSo9NS1Vl0ioCIUEiTpNywMQBAtecDONcU8SMDV1EkVHqMrBmEeUrygiR7bbYrUeLs3lI3jyx/XE75Om6g1EBfTMgkeLYCBysMaRvyZySXKG5fjrrSRw3+nWVz6ETB+Zj/OOpcF/aBTr1jS0xJhGB8x5LHImCZmOsY5S1LLoQoVombkxM2POfvifhnEUosHpswb1jYiDFgdpuOuKbIYb7UftArHNeAtTpAAKhAUkETqcSQZm3pGM7xPjaNUYIulZMAEbHrptMQDAExim/CwSzGp1I2jfnzO+LT6DEqhIO+3xt9tsFjpEtPjpaor1FJpavKACAByXUCCAPw7dI3wUyfFaJy1em0lWRhpamoLEggAETB8pA2HiO4Ehq1XSAabaVZtuXPp+WHHMoWjTMgTY7x1wbCcUzAZzLvQraTIdSb+kSCPSL46H2Sz9Uhdb6DYyLTIwN7XZJalJXB/iUoAHM02MaZ3MEgj0LYi7NZ6maenyshgr0/Rxn8iX12Rr8XidNm1TKo9Zn72G/FA3PUyd/XBrJcNSkRUHiZuWqJPU8sYNQO9YrU0mBYdcF+GdrS1Pu3Ol1JWy+YcivoccO/s9Pjo0XHeKju9Qg8rGfQX98ZCtWAADVFkm4Ek9TFvzx7xvPMSBrY7G8W6AQBbfAZwbkkzMfQY7MMaV+zhzy2aj4Rcq8WUeWT7yB9InER4gYhgTJgDeZ2H58sDiO8qN0EdTv8Ao49rELDCSQRv05/X7Y2owomzzRSYAaQdMiBygcrdBMYd2XqAsQd9wcV83V1DQCJM/HPFPhGa0VPF4YMSeuIkdOHoI9s+EU6q6yIYHcYzXY/LEu0DxJf6H/ONd2hzCtTEEeYX+cZzsZmxTr1SSBc+vM4I/pCaX5EbenxPUpG4jGZzIkA7xtPI+n5Ymz/ESlbQUZS/lkQIxFXA0k3a2w/P64IRoWaV0e5QwSSL6f63xRzkmrb+UTEbzz9Y/piw1aChIjVb2j1+RirmKgB1DTe17Sd5gf5xZge5CqveDX5bjn0tgxWpUzBWx5GeUC//ABtc4Z3QQWUAwARpE+x/5x7SzZqB9X4H0rAAAXSpAtz3wgLeWQo2oCAdzIMSZ23mZgcicWJMaxYRaZvvp+4P3xWyKEpVAEnT4bwJB5nYCJ+n1kVGEBvMbzIhhygiVEGLyRcdIxNhQ8LciRc7yIv9uYvJwq1JgsKATe2pQfaCZ3t8T7vZVLETexifY8vWRHphlZIEiee9/n2wCPKBpoILKCJMrEfIBn64VbPrJKlTAtDDpuZj9DA/uyksSALzy6HES5z6AD72v6zyxVBRcL64kjUZMAryuOeIM5wuoWLQ1yBAg/WD8zianWIuGK+xI/W+JP3xz+Nvv/nCHQwZCoo8rMOgBI+wMGcVqWWqExCk/wAoZbDe97Ymdiec/fDxxSom7tHIH8h0+MHIuSZsi5YavCi7KDt1mP64mzAhQQY5TLH7j364qLxFWGk0ww9Zt9D7YkoEbzHSHIt9ZwqYioyCqyUrsCZINpA5e2L3Cez1M1zqXVeA53I/3GbkbSemA1btQtDNeV5SI8Qb8INy/vvi9lO0tR0eolByZMzpEyA0DxAloM2HTGOaE30dXx1BcvsMJ2ZMu2uLtYAGw9fYTi7QpLSoayLxMneMZ2j+0umspUXTK+ZZc33ESBMEjfADj3bBKkaK+ZeCIUqiIq8xAJJOM4fHk39uC5Z4RX1CvFFbVOqdcknpG32OJeJtEQL8z7z/AFBxFWpltKzqgACBcjkfpgk/Z2tWEn+GDG92kdAP7jHX0ctgigh0GCRNz68r/Ax7QytWowVAXPRQSfm0DGoyHZunTEHVUIIFwwFyDyWAIP8AzjS5XKgLCrpUE9FHv7HCcxWYvKdhcySGJRf9pknofKCBv1OLY/Z/W1P41IZRqUq1xtcRa/PGozPFadIGW1EekD32g++39M/xHtmWsnrHQe1sTyxqTXQIr9g6gQKKn4tyHJEciFU29TjJZzgb5KutQ1aZBqRNNi0c52EbHGl4hmXc/wARze8Tb6YEcWoh6XoHQ/eD+Zxoh227DlfMCrR1SWAdbn2J39SBgQc4TIUenrG/9caVadNMk6KIAEj3EMD9RjGZk6GmRHQEyTtHXEQfa/c1zLlP9i5nqGrSWMaSTAvNhb3tgJnmeoxCnwjYdDzxZrUy5liY5D++H0Mtp5qPWCZ29f1ONDA0XEKgaoxAgEkgCYve0gH6jEOUzSd3WpGe875X9NHd6TfqWj6YHZHMlkBZpeTqkyf8bY8ovGZqxzpqb+4xNAuA5lqi6K+qVHdsSV33Ex7ixHQ4iyOa7xCfGQqgSx8IF+o3N7CI+TibhCo7utVdSFHkTFgpblf8OKlbNpTJp0kGkm7Ai4gQVIHSPcgnnGIfdDa4JQFJBBNjzPh5+UC8D74srl5YHygbkmb9T6zyjA+vU1NPpcfPX6fQYeAQekDTF9jz33jnhhQQqcPV1jXInpEH1EHDf/TqKDFZYkbho5/U3G8bYqLTC3AW3NgG/MYka4EiYFz1m8e0TF/phciosL2ZkStdT6w31mf6Yqf9IqixdCJ/CQT7+Ir73OPBUK+IFh9LW5fE4s0s8GMuoJNgwsbTy2ucH2CmNPDWixJPL/SA+73w2r2XzTwBpA/7hc8z+QxRzFB2PJRyv9/+MepT0k+YwAdWo+b6/O2HyGrJ37J5pQQRaLeNb3B5kdDiNeHVKYMq5HWAY+jbYeuacXDvf/cb4sZnM1Gps0uwQEkyYsN72wJvyDVIwXEJ7/xBgzHxeoJiF9NMD641ydqH7p10CFGnZItcEydSx1E89zjUZPsvQzmRC1QdQHgceZSd46ieRxzftBwXM5JoZddMNK1dMg8rnkfQ+nphrJjy8Ps10njV+AfnkVVAACg+Frbwd5MkG0wMTNwzKikp79i7GJCjStt2Elon0wuDcIqZo6nYikrBWb1Y7Cee59PnHROE9iMoxq0+68SjUjSSYEdet8aT+RjjKmjGOCc1aF2Z4qaWUoBknXT8wEEi4AkX1CMHsnnNURRqPA8RKuxmOoBDW5mDce+Fw3iy5LLU6T+JkkAyZJBJnTELv67YpcQ7Y16ux0D4P+MY9setcMMZjiqUY1Kyz/8AzIj5i0meWAOf7Vs5KpMDrt/c/q2AWZrljLEsSfMd7YjAiSef+cNRQUS5mqWgsSSTecQKfGPfDjWsP1+ueIHNycUMsZz8PTSPrirVpzRqe35EYsZkkmPYfQAYjZD3bAC5H6+2BDLmbzJFAjrH5YDUrGefKwJB/wCTgnxig4CBADza4FoiL4FfulW0rzHr8jxC+9sKPs0zP7V6PKoiYLN15f0/V8e0MqSJJUe9r/8A2GGVOHVD4mEg3iAI/wD3PTEqVCAAEJj2xRibZ+w9DMS9OolJpgiSPcQVtt6Wxmv+gkNUh1JGpdTA7KYI9rTODiUPExDSDMC5Ye5gAxPTliKpw4Fg3eS5EWPqOUEbWxzxk15JcihkeHV0YmVUlSA2oxDeGxte+GZjs/qclqi3MgqrT131Y0T5VWWGcVLi17kCxJi0Xvf33OFQohabPTJJDBCAtMwCGIKkgmPCRt84N/IW2BF4CyrOt5Gx0cv/ANTeBvj2jwB21BKwufLp26Cxke/tg7TqgMQVJYidJIBEGJAAC79R1xNllUTq0wREkmItyBje2wxLyMaszi9lc1P+ok/9ptPumJMz2Wr03CPXQO0QpSbXvIWNpO+wPS53MZXvNaI4hvxKpOjYaQdfimCY23kdM72lapk1pFKhJLG5UCIG4Enqd+g6nFRm5cWWPy/Z/MMHC6apgz4WBkcxqRRMWjVflOB9Xhb07ameYMqrEbTYlY5i2/pjZ8NaaaVKLP8AxERiJ8KvoXVpm4uT1j6YkoUYkGpIjZekg9Z574e0kxf4MSuTd1Ea2bmuiI9ZiAD1wU4f2QqN5nKjoCPudP5TjVEKm4a0SxmAd7/UTfE1HMrUAKEMp/EAY9trmf8AOHswB+W7LUkuBqI6mdt7bC/pghX4er03SAoZWWIvBEbRPMcvpi3l8uzT6ExY2GwJvvImT+VzJUq06IJZhPMyOnMmMRYGb7KVj3IQb+nUbj7YJV40Gbg/qDjNcO4gEzjhCNDVDUWAQIJkj4JIxoc+4KseQuB6b445Km0eljlcUzn4pNQFejbTLVEAjYMWHzptGNH2bzxWorHxAqdJ/mXdfkYAZtraluw1dJbUII9v7YIdhqy1aIpOSGWdDHkwtf0O0exx0ZIPs58E/tqHe1DrUDOo3AaOYJAn2vjLo0D9dBg9VX+HUBsbgj4nGeYeuL+PJyjyL5MFGfAyqbiTtOGkyJ++Pa7X6wDhqsAP1+vXHQc40qTA9vvh+kXm+2EST9/sMU6ufWdIud5vH15/H1wAW6uYABJsBJnljzJZxS1MAFtVRVuI3Mz9MB81SZzcmOVoAHth1FWVlA8WkzpO3OIv0PUYdBF8m37WU6atTdNiCIU/imIPTl98A8w0bKYidWqD7Ei/2O22KJzJUBTTHKCSTJA3uY+nXEL1Q0gWB30878/vhQjqqHkkpStBF8+wiKcz+IH9W9/+MKnxGqPwqo/3ECfrgflAiqSSbMYG3KZ/p/TDa+ZkyIA9zizM6DQzqRplIMCGcTHS3P8Atifv6BA1AvpEKNUgewVoBFz13xYRybLRAHoqTzPIgao+mJ83k3dfMaSxFkk+wkwALcsebfJai6M5Wy1CpY1HEyAqVN5/mO5PzzwqHDVoiEZglpHi3vzF5En6nGkTgaaYZjz8UrO3tv8A55YdkclSTy63Jk+JgYjc8gB6/wDGK3FowCpGrUVcwIly2x5X2H9hgiEYgkwFtYmBtO59L/PthvGuIwjaWAhbqTe8iwF+fttvgbw7KPUCs1Oo7nzNUc6uZKosiIO0nzG+8Cox2VsKoIVeMKogDnEgzBO+7eaOgjaTuMZjtnQerlxUKQabDxEsSVNjOra5F4HK5jGop1AYOoEEiIkmBbSRAPPYn0jfEi8NqsTuF1DwuGAAGwI3I5+ZdvrpGo9BywBwXJD92pa3K0iqkeICeRAuSTqm0A7YOilSVGRairVMKGUBmUsRvEwSZEb3MXwXy/AwApEJosGQaBsLwPLPmtHmOKuez+XpNrYpUqLEEebkOu8czDWiTh3YUVeHcCLVL13qrTEayqkO38niZgpCmDCzymRi9mc9QpXaNva07RaRMxbkL2xnOJ9qalUkJ4V+Cep9N55YEuC0szaiZ3Mz19dycVr7AN57tmzkrTsLgGSbdf8AiT+eAGcrtUku5Yzbp1ty+2I6IYRNv7T9P84jZpv054tJICtUouK1KpTMlTBT+aen66Y1mX4oKxIEzBDKQZBg2I5Yy+YciXG4gwPQz+QONfl89NOfxERtcnnJ3xy50rR1fH8oypaRHr8fq5xBRzYoVgyk6XMHlDjnHqD8kHE2ZplXZYIubcx0/PFTPcPDppa03BMgBhcX/VsdMoqUaOZNxaaNlmaYrrrUwTYxz9MZZLxtz3/L9dMXOyudiacm5B0zsw8LKfUEffD+M5ModSwATAG295+s/X0xji4bR0ZnulMGVacvYTYTvvfHjUCDZTAAuSL7TtJ9cR96UMsW3uLR0/vz6YvjPjpz5gjHVRzWDHplrMIHp+Rn9bbYrMukzH9h8R+WNHlso1Y2GkTdiD9PU32wVHZykL6dRG5N9v1tjOWRR4EZHK5F6hEAxyJt/nBKpwEAAC597D64NuAuxUi8CIj9dIxXKxJJn12HXnid2xAbMcNMidJ6fn9NvviCtw8wP1ODq0L/APJ94/Xp74abiP7YrYdgIcDaZEA+n6n49sQjghBuYHKSf6DGmpKQQDH339YxOKdNjBBt0aD+YwbiCC5pxEHSseUKWEAwQRaxnc2974v06UeIkhisS5YH0UaW0xtsp354BvmHIAXUR/3WN5M9eUTtj3L1KhIANlsSE5naDf3j5jfHK4gpB0vTLXHh0iSCvmN4jQH2m8jblvitna2WSNdVVgbFjPqYmZjpbb5zfHBmF81SoEaALgSYttEC4seuM25DNOkGeVwZtzkzPScaRw3zZdmh492uorCZemGH46jAkkbELqv/AOR9Lbk6TJZ58yBpbQQBOnWWMiJ3gLPrb158xq0gTAB1E7Xj7/2xouF5x8sIcsumNJW532tyHrjXRJcCN7TyCUZZiAG87MVkNM6pJmG58pi3itS4l2ppJ/puSAbrpBDXB3bxCL2AvbGF4pxs6j15/wBvbASvxBjucNYr7Ic6Nln+17u0hinSDf678z9cCKmeBxnTmjhjVyeeNVCjNzs0jZ8cjGJBnpG98ZTVhE9cPQFM1QziLd3W3IXJ+mK1fi1LkGb7YAZZJaADgmqeEgr9tus8/riXGjVSsmq8XVgV0RIIkkmxBHTG04FUXuUdvEAFuYnpeOeMRR4PUfZPkwB9TbGn7NMe7qUW89Ll9D7f4xy/IXFo6Pjy+9FXtzlodalNjDSCAY2uCfiOXLAClnDAE3HOw+SefrjUcfyBqlQCAog84Ezf2kffA6l2XaozKGCsDcOQBESDImxBnkfTGsJ/VWZZFUmgdlwSzV1J1IFLLyZQSs/9wAW/TGv4hWV8uWFxpBB9cC63Zp8rFRmR6beGoFnwhrAmRESYn1BxJwEfwnoNfQxQ+q8j8g45pyqey/qN8XMXEEalchRqk/y+vr9D/jB3h/Z5RDVSZ/8AjmTH+6LgW5fUYMUuEil4adOOjQLiLnYdDuTzx7VqFR7k23uLXEdB8+2NZZW+jn67HHSBFoFgo3jkAI3/ALc74jGZDeGbC1zEDaST8W/LEUCAXZrmYlV9bSfTEHd3uT8EcuuwHL/nnnRDZNWqACxidiP+R98Uwpi8HefDy++JWyZndQfe/wA3JH2xMlE3OoH0iZ/rYbe0YpOgv2UqdAx5Z6YlCnoY+L/bcYleq3mg+hkwIHLltbfESPUJ8PmJERMzvvsbfnirHaKzgmduVzYj7e98XMop6zbp9Pi2+GVqLUzpqHTe2skXHQ/0vhgztKG1NcECwYxE2MR9f74OxUwrX4UqMRVzNPYCEuZtPhEnkRyn0xHV4eHH8MVmJM+L+Gvrp1aZ5X026Y0fDMnUpCHVCwn/AE1BblvCqIHrvPpietmHAJIRBEhqhFx/L5t/kb7HGO5soRoyr9hnraWYKrTF6ha38zAJB3PP4xS4p2AqpBFMVAP5J68xY3tyP2xusibd5vKi8+GJN99IHsAZN8S1c1TLAavHEgajYG0xMT6mdsCzSQ9FRzGn2Qrl5FHlEMF35E+ISbHpiZ+wuYZw5GlhFy6/aDP6546IhNVZbwILGCykHYgjYAdSfpioa8eIoxAMmFMHykR4o6SY9sV+aQaoybfs4d/9SotzyUkz7wLYYn7MKbkg1ipsFlIB5bk3vacbkEuh1I2nYiQCbWtuPhuWI8pV0jwK6ibjVMtBF7k8/tta6/NP2GkX4Ob8W7D0qDAd61RfSm4J9AdMH4wMHZgPHdpUgmBI3YRIFoPXHYmyFNrsmpmgHVqIMX21GDte18My/C0DHSmmd/xHTzWS1rkCw6YpfIdEPDbOQZ3sNWQElWkRKi5E7THpy3xmq+TKHxK6x/MGH54+gly41mSSBMSSRP8AKJ2iOXSPXA7i/AUzKMlUEiNxEgWuDcwAZ2i+NIfKa7JeD0cKavpuLeuD/Ae2jAaahCH8Doom3WIg89QjYg2wX4z+yupB/d3DgXCuIkDlO3Mf3wBD5WO4rU62XcN/EK6XC6fCYk6osTHWbkWx1/TIuDHVx7Nbksnlc2od62pUEMQbhr2Mke8iRtHPFbL1qVPNItEkoQyMxULquSCB6eIdcZ6n2XZ/FksxTrQTaQlXfmjGYPz84v5fiGZVO7r5OoXEaaoBgMCrazYjYXIN5xk8Pauy4ZNWmbvJ09NQzuFtv1i1wOe+2Gs4ZtNR1ZYMqLeK+8zfczcz9cVe0NdaIFZiSFTluGMCdxYE3wBPbM1QNFWm8THe+BpGxFyG26iZA645/wATfKN800pM1qNSqJ3YDaCsQVMFWnUtx8yCN/TGS4VSanmqlJ/Mo5/iUXRp5ysg+oOLrcaYsaRVYtpOmVMmb+K1jYXuIvivWdErUqtkIJUqBuvhBn51H4PTCcGk7Fjn9kHc5TmZZomfCwOrkJ3sMNp06fUrAnxXkRF5Igf2HxIH0nu2IDEHTqkAidtUdMOrmmJMA+b3X1NiBHr/AIjlClGnyVyslgiKSxAkRA6CSR/c++HV4ULPhJ/7vlgI9I3tfnibLZQagwAgizSpM7mRJi9pmN46YgqodUHVc2BFQLpB2EMD1uPpzw0yadCQBEJJI9NhBvOre872t74j7wIJA0g7QskDceIzba8wcRLlHEhqps3JSDzJ1FrX39AJ9Me1CAT4iRFhpUmOWokR0Fr22xQjytWnYQYkgzM9YAH3xBks8pqsKkMFg312+Aw6jduR9MSLU6vCweQINuQ26c7dbYpcRyYqLEsDupDQJtPPne3LFIm/JNmtSF1Adxq8Otg4Itp2ECBa4NxviXhdJXB101U8wVBAP/iN/Nz+MVuH8Q0xSekomfEG+8g9JnULjph+W4YtOXpsrUzYIapp6Zlv5GDe+q1sMryaRR3UhKiMAC1wrLM3CqDvB3a3tit/1gjUv8KDJJ7sFjvMjUwiJtyAxYekKdWxpquxXTW5T4vKJI+k/OIOIJTIWFDMN2GkQIsCNHoCcYIbbodl+LUgQrsIJEldSmNwF0m4t1/vhZ7iVOow7uk7QdWo1DyvYSTHOxnELVNRiAgHoFUgAWg77bm5O+HUczR1Hwk2gQJAn0DHbqAfnBQJtkr8SdlVShUAgnUxE2EAzcCAOe3XD2ztcEaQ4JA8QUQehvyHUz79LdLNUCRrQljF4j4AAsB0gyQMTuFcRG5JOlPQmPiwt06ADENl1fkhy+dOiGNTXcMAUIBG0KqxNjIPX1nEtDjBJhVmSNyoMT6dNLcthPLE2ZpLpYaHUbAxYHnc+UG1j1FjitRySrYok/hOqAVi0jUJMibAz+asrlFg8WDEjS9pJK6iCYEKluZA2jaY3w+tVMAKIaJ8R06dh5btHppjacUcl4iCFfwzcHwudgAIGwgkzyuF2wq1MHxQJaQXW6jT1Y+a8KIBO9hgGnwXspliou5bUZLMRA6xt9Yv06eZl2CwouDGk3M8tNj7b8zOKtHYIOszAG5uQQAQDt0AHPm/NOxaynSJuAx6FtJA9Bex69MA74PE4swPdmmxmQzqOc7TsVg7zv8AOKZ4YzlyaNDR4tDOhZjeATCa7gkTflGLj1tIs9ipBFidVrjeQDFp2i+GuxsVIY6fONGomfJzIj4Fx0tSddC/yZrjf7Pcu7GrDZZ1CHVShF1GBKAki5k2Kkcx1k4XwupRXTXqvXKE6ARce4Fyd4BnGhpklQoIcEzBYauu+x3m/P2JxBTy1XWRC6W2AcqegAIUyecAf2x0RztRpkaq7SIWynfiKlJirCCrACQd5v0GGr2MyQB/hIJG15Ancj3jFtcygOgqrqJEwJBPPxCVNj4pj1G2LuWzdIggRuTDRO/4gZ98ZvI/BX6nbMPxzsHTn+HUdCwADeIgGxBmwsJ2Ox9sU87wzPLQ0t3OaEAqQStSBs0WDWkcydWNsKUVNOsuSS0nQ1rjT10i0bHbecVErkSCYZbCCCehsACNovf3xazOuTNwSfBR4LXWpQWSda20nzAzYH1nF9cidqakt1JPIztNhPP1O/J1XMCZJps2+94JEEm8e3r6Ykp5rV0F9uuwIHqBHQSbxIOIlK+jVvbsFZmnmbaUMz5lcaTBb1m1hcW1GwizMo9VCZpqqk6njTL+x125ACwn7mu6IO+w2JMH09fj1wxKZJA3JAjSAQdpDQeq2NwY98TsRpyUc5WJbTK3awYEeGTFx133MEkYo5zhRCjQVm5IgwxPqSSIPqbgWm2DbZfoDDWM6PqdwSD1PX5Xc3m0AyCSfjmOm8czhqVDcLM3leGVjH8LSIPi1GZFhqJmx6TP1xeHC2B8piJJgwPQASxP6jBsVjHX12M72gfmfyw395Agcv8AG8cvX1w3NsX40ZPi+RqVKLrJQASZBUG+xJPP2+MU8lwc06YWpqPMFj4YO0RbG2rZ2CFKjSdzItymDY7b4dSZGEd3YbeHpaREWxSm6E4FfihIZSSXkA+Jid5sL2FsWs7kV7lKl9RO87BRAA+OZk+uFhYx8IXlkr8KVEDhm1amvIBss7gA88Tf9GRg1QzNrWIELNpE8h/TCwsTbG0gnwvg6eLcHSDIgXhrxETC7xNyd4IGcRygokOkzo1GTqBOqIIM2ucLCwl2W+gFk+N1V1MpAgmAB4RcjY+mNdlsklZEaoJZhJIJB2URY7XNsLCxc1XRGN3djc1w9Ka1mAuAYm/Nln3hRf364VHgdPQJlvLExaY2AAAiTEdcLCxBr5A6PDtpASDy5wwjeY8xuIxNWzJV2WxA0garwCQPtywsLFEFbPZw001qBJEwZ0yG07AwJAE4krOacFTEw0aVgG+1pi53OFhYa6EwHmKuoxpCgi+kuJ//AFb4jFvNVymgDnEzf8em872nfrhYWNK6ME3ySZLOEgyFOptJtykKPS0Az1wSo8MpuoZhJFo5Qqqw/t+UY9wsZz4fBrjd9lf9zQKxAAOpRPOAv9efXEeZ4WmsgliIm56AW222HxjzCwWU1yUqNJYJ0izt15T6+gxYyDFq63gHkNhJYGOm2FhYvwyX4C+mwMnkI5X3gcvjoMRZchiAVW7AbfzG8fN/cYWFjM3ZBm8oALEiWiQYOw6e/tgRlM87RJ3Imw5/GFhY0hyjKXYWziQ5XcCL87ki+IzQWVsLldvDE8xpgThYWJXRZS/c1d0mQSYkM03+eWFlsqCLyfk9T09sLCxpHony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81926" name="Picture 6" descr="http://www.babylonrisingblog.com/images/ArnoldBaalbek.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0178" name="Picture 2" descr="http://2.bp.blogspot.com/-UbQUBHRTnaA/UlrgAZEdc_I/AAAAAAAAD9s/dc4OKLjBsOY/s640/9.Skeletons.pers.jpg"/>
          <p:cNvPicPr>
            <a:picLocks noChangeAspect="1" noChangeArrowheads="1"/>
          </p:cNvPicPr>
          <p:nvPr/>
        </p:nvPicPr>
        <p:blipFill>
          <a:blip r:embed="rId3"/>
          <a:srcRect/>
          <a:stretch>
            <a:fillRect/>
          </a:stretch>
        </p:blipFill>
        <p:spPr bwMode="auto">
          <a:xfrm>
            <a:off x="0" y="1"/>
            <a:ext cx="9144000" cy="4786321"/>
          </a:xfrm>
          <a:prstGeom prst="rect">
            <a:avLst/>
          </a:prstGeom>
          <a:noFill/>
        </p:spPr>
      </p:pic>
      <p:sp>
        <p:nvSpPr>
          <p:cNvPr id="4" name="CaixaDeTexto 3"/>
          <p:cNvSpPr txBox="1"/>
          <p:nvPr/>
        </p:nvSpPr>
        <p:spPr>
          <a:xfrm>
            <a:off x="0" y="4714884"/>
            <a:ext cx="8929718" cy="2123658"/>
          </a:xfrm>
          <a:prstGeom prst="rect">
            <a:avLst/>
          </a:prstGeom>
          <a:solidFill>
            <a:schemeClr val="bg1"/>
          </a:solidFill>
        </p:spPr>
        <p:txBody>
          <a:bodyPr wrap="square" rtlCol="0">
            <a:spAutoFit/>
          </a:bodyPr>
          <a:lstStyle/>
          <a:p>
            <a:r>
              <a:rPr lang="pt-BR" sz="1100" b="1" dirty="0"/>
              <a:t>A.</a:t>
            </a:r>
            <a:r>
              <a:rPr lang="pt-BR" sz="1100" dirty="0"/>
              <a:t> </a:t>
            </a:r>
            <a:r>
              <a:rPr lang="pt-BR" sz="1100" b="1" dirty="0"/>
              <a:t>Tamanho de um homem moderno com 1,80 m.</a:t>
            </a:r>
            <a:r>
              <a:rPr lang="pt-BR" sz="1100" b="1" dirty="0" smtClean="0"/>
              <a:t/>
            </a:r>
            <a:br>
              <a:rPr lang="pt-BR" sz="1100" b="1" dirty="0" smtClean="0"/>
            </a:br>
            <a:r>
              <a:rPr lang="pt-BR" sz="1100" b="1" dirty="0"/>
              <a:t>B. Esqueleto humano de 4,57 metros encontrado no sudeste da Turquia na década de 50 no vale do Eufrates durante a construção de uma estrada. Muitas tumbas contendo gigantes foram descobertas ali. É o esqueleto da foto do gigante </a:t>
            </a:r>
            <a:r>
              <a:rPr lang="pt-BR" sz="1100" b="1" dirty="0" err="1"/>
              <a:t>femur</a:t>
            </a:r>
            <a:r>
              <a:rPr lang="pt-BR" sz="1100" b="1" dirty="0"/>
              <a:t> humano logo abaixo.</a:t>
            </a:r>
            <a:r>
              <a:rPr lang="pt-BR" sz="1100" b="1" dirty="0" smtClean="0"/>
              <a:t/>
            </a:r>
            <a:br>
              <a:rPr lang="pt-BR" sz="1100" b="1" dirty="0" smtClean="0"/>
            </a:br>
            <a:r>
              <a:rPr lang="pt-BR" sz="1100" b="1" dirty="0"/>
              <a:t>C. Tamanho do imperador </a:t>
            </a:r>
            <a:r>
              <a:rPr lang="pt-BR" sz="1100" b="1" dirty="0" err="1"/>
              <a:t>Maximinus</a:t>
            </a:r>
            <a:r>
              <a:rPr lang="pt-BR" sz="1100" b="1" dirty="0"/>
              <a:t> </a:t>
            </a:r>
            <a:r>
              <a:rPr lang="pt-BR" sz="1100" b="1" dirty="0" err="1"/>
              <a:t>Thrax</a:t>
            </a:r>
            <a:r>
              <a:rPr lang="pt-BR" sz="1100" b="1" dirty="0"/>
              <a:t> </a:t>
            </a:r>
            <a:r>
              <a:rPr lang="pt-BR" sz="1100" b="1" dirty="0" err="1"/>
              <a:t>Ceaser</a:t>
            </a:r>
            <a:r>
              <a:rPr lang="pt-BR" sz="1100" b="1" dirty="0"/>
              <a:t> de Roma, ano 235-238 A.D. Um esqueleto de 2,59 metros.</a:t>
            </a:r>
            <a:r>
              <a:rPr lang="pt-BR" sz="1100" b="1" dirty="0" smtClean="0"/>
              <a:t/>
            </a:r>
            <a:br>
              <a:rPr lang="pt-BR" sz="1100" b="1" dirty="0" smtClean="0"/>
            </a:br>
            <a:r>
              <a:rPr lang="pt-BR" sz="1100" b="1" dirty="0"/>
              <a:t>D. Golias tinha aproximadamente 2,74 metros. I Samuel 17:4</a:t>
            </a:r>
            <a:r>
              <a:rPr lang="pt-BR" sz="1100" b="1" dirty="0" smtClean="0"/>
              <a:t/>
            </a:r>
            <a:br>
              <a:rPr lang="pt-BR" sz="1100" b="1" dirty="0" smtClean="0"/>
            </a:br>
            <a:r>
              <a:rPr lang="pt-BR" sz="1100" b="1" dirty="0"/>
              <a:t>E. Rei </a:t>
            </a:r>
            <a:r>
              <a:rPr lang="pt-BR" sz="1100" b="1" dirty="0" err="1"/>
              <a:t>Ogue</a:t>
            </a:r>
            <a:r>
              <a:rPr lang="pt-BR" sz="1100" b="1" dirty="0"/>
              <a:t> citado em </a:t>
            </a:r>
            <a:r>
              <a:rPr lang="pt-BR" sz="1100" b="1" dirty="0" err="1"/>
              <a:t>Deuteronomio</a:t>
            </a:r>
            <a:r>
              <a:rPr lang="pt-BR" sz="1100" b="1" dirty="0"/>
              <a:t> 3:11, o qual a cama tinha 4,26 metros de comprimento e 1,82 metros de largura. O Rei </a:t>
            </a:r>
            <a:r>
              <a:rPr lang="pt-BR" sz="1100" b="1" dirty="0" err="1"/>
              <a:t>Ogue</a:t>
            </a:r>
            <a:r>
              <a:rPr lang="pt-BR" sz="1100" b="1" dirty="0"/>
              <a:t> tinha pelo menos 3,65 metros de altura.</a:t>
            </a:r>
            <a:r>
              <a:rPr lang="pt-BR" sz="1100" b="1" dirty="0" smtClean="0"/>
              <a:t/>
            </a:r>
            <a:br>
              <a:rPr lang="pt-BR" sz="1100" b="1" dirty="0" smtClean="0"/>
            </a:br>
            <a:r>
              <a:rPr lang="pt-BR" sz="1100" b="1" dirty="0"/>
              <a:t>F. Um esqueleto de 5,97 metros encontrado em 1577 sob um carvalho derrubado em </a:t>
            </a:r>
            <a:r>
              <a:rPr lang="pt-BR" sz="1100" b="1" dirty="0" err="1"/>
              <a:t>Canton</a:t>
            </a:r>
            <a:r>
              <a:rPr lang="pt-BR" sz="1100" b="1" dirty="0"/>
              <a:t> de </a:t>
            </a:r>
            <a:r>
              <a:rPr lang="pt-BR" sz="1100" b="1" dirty="0" err="1"/>
              <a:t>Lucerne</a:t>
            </a:r>
            <a:r>
              <a:rPr lang="pt-BR" sz="1100" b="1" dirty="0"/>
              <a:t>.</a:t>
            </a:r>
            <a:r>
              <a:rPr lang="pt-BR" sz="1100" b="1" dirty="0" smtClean="0"/>
              <a:t/>
            </a:r>
            <a:br>
              <a:rPr lang="pt-BR" sz="1100" b="1" dirty="0" smtClean="0"/>
            </a:br>
            <a:r>
              <a:rPr lang="pt-BR" sz="1100" b="1" dirty="0"/>
              <a:t>G. Um esqueleto de 7 metros encontrado em 1456 ao lado de um rio em Valencia, França.</a:t>
            </a:r>
            <a:r>
              <a:rPr lang="pt-BR" sz="1100" b="1" dirty="0" smtClean="0"/>
              <a:t/>
            </a:r>
            <a:br>
              <a:rPr lang="pt-BR" sz="1100" b="1" dirty="0" smtClean="0"/>
            </a:br>
            <a:r>
              <a:rPr lang="pt-BR" sz="1100" b="1" dirty="0"/>
              <a:t>H. Um esqueleto de 7,8 metros encontrado em 1613 próximo ao castelo de </a:t>
            </a:r>
            <a:r>
              <a:rPr lang="pt-BR" sz="1100" b="1" dirty="0" err="1"/>
              <a:t>Chaumont</a:t>
            </a:r>
            <a:r>
              <a:rPr lang="pt-BR" sz="1100" b="1" dirty="0"/>
              <a:t> na França. Alega-se que foi encontrado quase completo.</a:t>
            </a:r>
            <a:r>
              <a:rPr lang="pt-BR" sz="1100" b="1" dirty="0" smtClean="0"/>
              <a:t/>
            </a:r>
            <a:br>
              <a:rPr lang="pt-BR" sz="1100" b="1" dirty="0" smtClean="0"/>
            </a:br>
            <a:r>
              <a:rPr lang="pt-BR" sz="1100" b="1" dirty="0"/>
              <a:t>I. Quase além da compreensão ou veracidade foram encontrados em duas partes separadas os restos de um gigante de 11 metros descobertos em </a:t>
            </a:r>
            <a:r>
              <a:rPr lang="pt-BR" sz="1100" b="1" dirty="0" err="1"/>
              <a:t>Cartagena</a:t>
            </a:r>
            <a:r>
              <a:rPr lang="pt-BR" sz="1100" b="1" dirty="0"/>
              <a:t> entre 200 e 600 A.C.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lentinospizzaandsportsbar.com/wp-content/uploads/2013/10/pizza-15.jpg"/>
          <p:cNvPicPr>
            <a:picLocks noChangeAspect="1" noChangeArrowheads="1"/>
          </p:cNvPicPr>
          <p:nvPr/>
        </p:nvPicPr>
        <p:blipFill>
          <a:blip r:embed="rId2" cstate="print"/>
          <a:srcRect/>
          <a:stretch>
            <a:fillRect/>
          </a:stretch>
        </p:blipFill>
        <p:spPr bwMode="auto">
          <a:xfrm>
            <a:off x="428596" y="1000108"/>
            <a:ext cx="1857388" cy="2428892"/>
          </a:xfrm>
          <a:prstGeom prst="rect">
            <a:avLst/>
          </a:prstGeom>
          <a:noFill/>
        </p:spPr>
      </p:pic>
      <p:sp>
        <p:nvSpPr>
          <p:cNvPr id="3" name="CaixaDeTexto 2"/>
          <p:cNvSpPr txBox="1"/>
          <p:nvPr/>
        </p:nvSpPr>
        <p:spPr>
          <a:xfrm>
            <a:off x="357158" y="3786190"/>
            <a:ext cx="2071670" cy="1754326"/>
          </a:xfrm>
          <a:prstGeom prst="rect">
            <a:avLst/>
          </a:prstGeom>
          <a:solidFill>
            <a:srgbClr val="FFFF00"/>
          </a:solidFill>
        </p:spPr>
        <p:txBody>
          <a:bodyPr wrap="square" rtlCol="0">
            <a:spAutoFit/>
          </a:bodyPr>
          <a:lstStyle/>
          <a:p>
            <a:pPr algn="ctr"/>
            <a:r>
              <a:rPr lang="pt-BR" sz="3600" b="1" dirty="0" smtClean="0"/>
              <a:t>30 </a:t>
            </a:r>
          </a:p>
          <a:p>
            <a:pPr algn="ctr"/>
            <a:r>
              <a:rPr lang="pt-BR" sz="3600" b="1" dirty="0" smtClean="0"/>
              <a:t>PIZZAS</a:t>
            </a:r>
          </a:p>
          <a:p>
            <a:pPr algn="ctr"/>
            <a:r>
              <a:rPr lang="pt-BR" sz="3600" b="1" dirty="0" smtClean="0"/>
              <a:t>(por dia)</a:t>
            </a:r>
            <a:endParaRPr lang="pt-BR" sz="3600" b="1" dirty="0"/>
          </a:p>
        </p:txBody>
      </p:sp>
      <p:pic>
        <p:nvPicPr>
          <p:cNvPr id="1028" name="Picture 4" descr="https://encrypted-tbn3.gstatic.com/images?q=tbn:ANd9GcSevfsjljUMLAdlwVdt7GOJSNIEh4sHJbF6qhAM16g4c3N3cNYDAA"/>
          <p:cNvPicPr>
            <a:picLocks noChangeAspect="1" noChangeArrowheads="1"/>
          </p:cNvPicPr>
          <p:nvPr/>
        </p:nvPicPr>
        <p:blipFill>
          <a:blip r:embed="rId3"/>
          <a:srcRect/>
          <a:stretch>
            <a:fillRect/>
          </a:stretch>
        </p:blipFill>
        <p:spPr bwMode="auto">
          <a:xfrm>
            <a:off x="3286116" y="1142984"/>
            <a:ext cx="2371725" cy="1933576"/>
          </a:xfrm>
          <a:prstGeom prst="rect">
            <a:avLst/>
          </a:prstGeom>
          <a:noFill/>
        </p:spPr>
      </p:pic>
      <p:pic>
        <p:nvPicPr>
          <p:cNvPr id="1030" name="Picture 6" descr="http://www.redemaranatha.com.br/wp-content/uploads/2011/10/178-cordeiro.jpg"/>
          <p:cNvPicPr>
            <a:picLocks noChangeAspect="1" noChangeArrowheads="1"/>
          </p:cNvPicPr>
          <p:nvPr/>
        </p:nvPicPr>
        <p:blipFill>
          <a:blip r:embed="rId4"/>
          <a:srcRect/>
          <a:stretch>
            <a:fillRect/>
          </a:stretch>
        </p:blipFill>
        <p:spPr bwMode="auto">
          <a:xfrm>
            <a:off x="6286512" y="1357298"/>
            <a:ext cx="2500330" cy="2381250"/>
          </a:xfrm>
          <a:prstGeom prst="rect">
            <a:avLst/>
          </a:prstGeom>
          <a:noFill/>
        </p:spPr>
      </p:pic>
      <p:sp>
        <p:nvSpPr>
          <p:cNvPr id="6" name="CaixaDeTexto 5"/>
          <p:cNvSpPr txBox="1"/>
          <p:nvPr/>
        </p:nvSpPr>
        <p:spPr>
          <a:xfrm>
            <a:off x="3000364" y="4000504"/>
            <a:ext cx="2500330" cy="954107"/>
          </a:xfrm>
          <a:prstGeom prst="rect">
            <a:avLst/>
          </a:prstGeom>
          <a:solidFill>
            <a:srgbClr val="FFFF00"/>
          </a:solidFill>
        </p:spPr>
        <p:txBody>
          <a:bodyPr wrap="square" rtlCol="0">
            <a:spAutoFit/>
          </a:bodyPr>
          <a:lstStyle/>
          <a:p>
            <a:pPr algn="ctr"/>
            <a:r>
              <a:rPr lang="pt-BR" sz="2800" b="1" dirty="0" smtClean="0"/>
              <a:t>60 HAMBURGUER</a:t>
            </a:r>
            <a:endParaRPr lang="pt-BR" sz="2800" b="1" dirty="0"/>
          </a:p>
        </p:txBody>
      </p:sp>
      <p:sp>
        <p:nvSpPr>
          <p:cNvPr id="8" name="CaixaDeTexto 7"/>
          <p:cNvSpPr txBox="1"/>
          <p:nvPr/>
        </p:nvSpPr>
        <p:spPr>
          <a:xfrm>
            <a:off x="6072198" y="4143380"/>
            <a:ext cx="3071802" cy="1200329"/>
          </a:xfrm>
          <a:prstGeom prst="rect">
            <a:avLst/>
          </a:prstGeom>
          <a:solidFill>
            <a:srgbClr val="FFFF00"/>
          </a:solidFill>
        </p:spPr>
        <p:txBody>
          <a:bodyPr wrap="square" rtlCol="0">
            <a:spAutoFit/>
          </a:bodyPr>
          <a:lstStyle/>
          <a:p>
            <a:pPr algn="ctr"/>
            <a:r>
              <a:rPr lang="pt-BR" sz="3600" b="1" dirty="0" smtClean="0"/>
              <a:t>1</a:t>
            </a:r>
          </a:p>
          <a:p>
            <a:pPr algn="ctr"/>
            <a:r>
              <a:rPr lang="pt-BR" sz="3600" b="1" dirty="0" smtClean="0"/>
              <a:t> CORDEIRO</a:t>
            </a:r>
            <a:endParaRPr lang="pt-BR" sz="3600" b="1" dirty="0"/>
          </a:p>
        </p:txBody>
      </p:sp>
      <p:sp>
        <p:nvSpPr>
          <p:cNvPr id="9" name="CaixaDeTexto 8"/>
          <p:cNvSpPr txBox="1"/>
          <p:nvPr/>
        </p:nvSpPr>
        <p:spPr>
          <a:xfrm>
            <a:off x="0" y="0"/>
            <a:ext cx="9358346" cy="523220"/>
          </a:xfrm>
          <a:prstGeom prst="rect">
            <a:avLst/>
          </a:prstGeom>
          <a:solidFill>
            <a:srgbClr val="FF0000"/>
          </a:solidFill>
        </p:spPr>
        <p:txBody>
          <a:bodyPr wrap="square" rtlCol="0">
            <a:spAutoFit/>
          </a:bodyPr>
          <a:lstStyle/>
          <a:p>
            <a:r>
              <a:rPr lang="pt-BR" sz="2800" b="1" dirty="0" smtClean="0">
                <a:solidFill>
                  <a:schemeClr val="bg1"/>
                </a:solidFill>
              </a:rPr>
              <a:t>Os </a:t>
            </a:r>
            <a:r>
              <a:rPr lang="pt-BR" sz="2800" b="1" dirty="0" err="1" smtClean="0">
                <a:solidFill>
                  <a:schemeClr val="bg1"/>
                </a:solidFill>
              </a:rPr>
              <a:t>Nefilins</a:t>
            </a:r>
            <a:r>
              <a:rPr lang="pt-BR" sz="2800" b="1" dirty="0" smtClean="0">
                <a:solidFill>
                  <a:schemeClr val="bg1"/>
                </a:solidFill>
              </a:rPr>
              <a:t> precisariam de uma dieta </a:t>
            </a:r>
            <a:r>
              <a:rPr lang="pt-BR" sz="2800" b="1" dirty="0" err="1" smtClean="0">
                <a:solidFill>
                  <a:schemeClr val="bg1"/>
                </a:solidFill>
              </a:rPr>
              <a:t>diaria</a:t>
            </a:r>
            <a:r>
              <a:rPr lang="pt-BR" sz="2800" b="1" dirty="0" smtClean="0">
                <a:solidFill>
                  <a:schemeClr val="bg1"/>
                </a:solidFill>
              </a:rPr>
              <a:t> de 22.600 </a:t>
            </a:r>
            <a:r>
              <a:rPr lang="pt-BR" sz="2800" b="1" dirty="0" err="1" smtClean="0">
                <a:solidFill>
                  <a:schemeClr val="bg1"/>
                </a:solidFill>
              </a:rPr>
              <a:t>Kcl</a:t>
            </a:r>
            <a:endParaRPr lang="pt-BR" sz="28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642910" y="3929066"/>
            <a:ext cx="7858180" cy="2677656"/>
          </a:xfrm>
          <a:prstGeom prst="rect">
            <a:avLst/>
          </a:prstGeom>
          <a:solidFill>
            <a:schemeClr val="bg1"/>
          </a:solidFill>
        </p:spPr>
        <p:txBody>
          <a:bodyPr wrap="square" rtlCol="0">
            <a:spAutoFit/>
          </a:bodyPr>
          <a:lstStyle/>
          <a:p>
            <a:r>
              <a:rPr lang="pt-BR" sz="2800" b="1" dirty="0" smtClean="0"/>
              <a:t>“</a:t>
            </a:r>
            <a:r>
              <a:rPr lang="pt-BR" sz="2800" b="1" u="sng" dirty="0">
                <a:solidFill>
                  <a:srgbClr val="FF0000"/>
                </a:solidFill>
              </a:rPr>
              <a:t>Os </a:t>
            </a:r>
            <a:r>
              <a:rPr lang="pt-BR" sz="2800" b="1" u="sng" dirty="0" err="1">
                <a:solidFill>
                  <a:srgbClr val="FF0000"/>
                </a:solidFill>
              </a:rPr>
              <a:t>emins</a:t>
            </a:r>
            <a:r>
              <a:rPr lang="pt-BR" sz="2800" b="1" u="sng" dirty="0">
                <a:solidFill>
                  <a:srgbClr val="FF0000"/>
                </a:solidFill>
              </a:rPr>
              <a:t> </a:t>
            </a:r>
            <a:r>
              <a:rPr lang="pt-BR" sz="2800" b="1" u="sng" dirty="0" smtClean="0">
                <a:solidFill>
                  <a:srgbClr val="FF0000"/>
                </a:solidFill>
              </a:rPr>
              <a:t>(terrores)</a:t>
            </a:r>
            <a:r>
              <a:rPr lang="pt-BR" sz="2800" b="1" dirty="0" smtClean="0"/>
              <a:t>morava </a:t>
            </a:r>
            <a:r>
              <a:rPr lang="pt-BR" sz="2800" b="1" dirty="0"/>
              <a:t>lá - um povo forte e numeroso, e alto como </a:t>
            </a:r>
            <a:r>
              <a:rPr lang="pt-BR" sz="2800" b="1" u="sng" dirty="0">
                <a:solidFill>
                  <a:srgbClr val="FF0000"/>
                </a:solidFill>
              </a:rPr>
              <a:t>os </a:t>
            </a:r>
            <a:r>
              <a:rPr lang="pt-BR" sz="2800" b="1" u="sng" dirty="0" err="1">
                <a:solidFill>
                  <a:srgbClr val="FF0000"/>
                </a:solidFill>
              </a:rPr>
              <a:t>anaquins</a:t>
            </a:r>
            <a:r>
              <a:rPr lang="pt-BR" sz="2800" b="1" dirty="0"/>
              <a:t>.</a:t>
            </a:r>
            <a:r>
              <a:rPr lang="pt-BR" sz="2800" dirty="0"/>
              <a:t> </a:t>
            </a:r>
            <a:r>
              <a:rPr lang="pt-BR" sz="2800" b="1" dirty="0" smtClean="0"/>
              <a:t>; Eles </a:t>
            </a:r>
            <a:r>
              <a:rPr lang="pt-BR" sz="2800" b="1" dirty="0"/>
              <a:t>eram um povo forte e numeroso, e </a:t>
            </a:r>
            <a:r>
              <a:rPr lang="pt-BR" sz="2800" b="1" u="sng" dirty="0">
                <a:solidFill>
                  <a:srgbClr val="FF0000"/>
                </a:solidFill>
              </a:rPr>
              <a:t>alto como os </a:t>
            </a:r>
            <a:r>
              <a:rPr lang="pt-BR" sz="2800" b="1" u="sng" dirty="0" err="1">
                <a:solidFill>
                  <a:srgbClr val="FF0000"/>
                </a:solidFill>
              </a:rPr>
              <a:t>anaquins</a:t>
            </a:r>
            <a:r>
              <a:rPr lang="pt-BR" sz="2800" b="1" dirty="0"/>
              <a:t>. O Senhor os destruiu de diante dos </a:t>
            </a:r>
            <a:r>
              <a:rPr lang="pt-BR" sz="2800" b="1" dirty="0" err="1"/>
              <a:t>amonitas</a:t>
            </a:r>
            <a:r>
              <a:rPr lang="pt-BR" sz="2800" b="1" dirty="0"/>
              <a:t>, que os expulsaram e se estabeleceram em seu lugar. </a:t>
            </a:r>
            <a:r>
              <a:rPr lang="pt-BR" sz="2800" b="1" dirty="0" smtClean="0"/>
              <a:t>”</a:t>
            </a:r>
            <a:r>
              <a:rPr lang="pt-BR" sz="2800" b="1" dirty="0" err="1" smtClean="0"/>
              <a:t>Deut</a:t>
            </a:r>
            <a:r>
              <a:rPr lang="pt-BR" sz="2800" b="1" dirty="0" smtClean="0"/>
              <a:t>. 2:10 e 21 (NVI)</a:t>
            </a:r>
            <a:endParaRPr lang="pt-BR" sz="2800" b="1" dirty="0"/>
          </a:p>
        </p:txBody>
      </p:sp>
      <p:pic>
        <p:nvPicPr>
          <p:cNvPr id="49158" name="Picture 6" descr="http://luzdimensional.no.comunidades.net/imagens/ulisesypolifemo.jpg"/>
          <p:cNvPicPr>
            <a:picLocks noChangeAspect="1" noChangeArrowheads="1"/>
          </p:cNvPicPr>
          <p:nvPr/>
        </p:nvPicPr>
        <p:blipFill>
          <a:blip r:embed="rId3"/>
          <a:srcRect/>
          <a:stretch>
            <a:fillRect/>
          </a:stretch>
        </p:blipFill>
        <p:spPr bwMode="auto">
          <a:xfrm>
            <a:off x="642910" y="0"/>
            <a:ext cx="7643866" cy="39576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500034" y="4929198"/>
            <a:ext cx="8143932" cy="1569660"/>
          </a:xfrm>
          <a:prstGeom prst="rect">
            <a:avLst/>
          </a:prstGeom>
          <a:solidFill>
            <a:schemeClr val="bg1"/>
          </a:solidFill>
        </p:spPr>
        <p:txBody>
          <a:bodyPr wrap="square" rtlCol="0">
            <a:spAutoFit/>
          </a:bodyPr>
          <a:lstStyle/>
          <a:p>
            <a:r>
              <a:rPr lang="pt-BR" sz="2400" b="1" dirty="0" smtClean="0"/>
              <a:t>“Todavia eu destruí diante dele o </a:t>
            </a:r>
            <a:r>
              <a:rPr lang="pt-BR" sz="2400" b="1" dirty="0" err="1" smtClean="0"/>
              <a:t>amorreu</a:t>
            </a:r>
            <a:r>
              <a:rPr lang="pt-BR" sz="2400" b="1" dirty="0" smtClean="0"/>
              <a:t>, cuja altura era como a altura dos cedros, e que era forte como os carvalhos; mas destruí o seu fruto por cima, e as suas raízes por baixo. </a:t>
            </a:r>
            <a:r>
              <a:rPr lang="pt-BR" sz="2400" b="1" dirty="0" smtClean="0">
                <a:hlinkClick r:id="rId3"/>
              </a:rPr>
              <a:t>”Amós 2:9</a:t>
            </a:r>
            <a:endParaRPr lang="pt-BR" sz="2400" b="1" dirty="0"/>
          </a:p>
        </p:txBody>
      </p:sp>
      <p:pic>
        <p:nvPicPr>
          <p:cNvPr id="9220" name="Picture 4" descr="http://2.bp.blogspot.com/-EcpBl1kL4YY/UZyg_pMCuZI/AAAAAAAAHOY/AUES9knO3PI/s1600/006.jpg"/>
          <p:cNvPicPr>
            <a:picLocks noChangeAspect="1" noChangeArrowheads="1"/>
          </p:cNvPicPr>
          <p:nvPr/>
        </p:nvPicPr>
        <p:blipFill>
          <a:blip r:embed="rId4" cstate="print"/>
          <a:srcRect/>
          <a:stretch>
            <a:fillRect/>
          </a:stretch>
        </p:blipFill>
        <p:spPr bwMode="auto">
          <a:xfrm>
            <a:off x="142844" y="0"/>
            <a:ext cx="4500626" cy="4857704"/>
          </a:xfrm>
          <a:prstGeom prst="rect">
            <a:avLst/>
          </a:prstGeom>
          <a:noFill/>
        </p:spPr>
      </p:pic>
      <p:sp>
        <p:nvSpPr>
          <p:cNvPr id="6" name="CaixaDeTexto 5"/>
          <p:cNvSpPr txBox="1"/>
          <p:nvPr/>
        </p:nvSpPr>
        <p:spPr>
          <a:xfrm>
            <a:off x="4786314" y="928670"/>
            <a:ext cx="4000528" cy="2585323"/>
          </a:xfrm>
          <a:prstGeom prst="rect">
            <a:avLst/>
          </a:prstGeom>
          <a:solidFill>
            <a:srgbClr val="FFFF00"/>
          </a:solidFill>
        </p:spPr>
        <p:txBody>
          <a:bodyPr wrap="square" rtlCol="0">
            <a:spAutoFit/>
          </a:bodyPr>
          <a:lstStyle/>
          <a:p>
            <a:r>
              <a:rPr lang="pt-BR" b="1" dirty="0" smtClean="0"/>
              <a:t>o </a:t>
            </a:r>
            <a:r>
              <a:rPr lang="pt-BR" b="1" dirty="0" err="1" smtClean="0"/>
              <a:t>cedro-do-líbano</a:t>
            </a:r>
            <a:r>
              <a:rPr lang="pt-BR" b="1" dirty="0" smtClean="0"/>
              <a:t> pertence à família das Pináceas. o seu principal habitat é nas cordilheiras do Touro e do Líbano, sendo esta última o seu limite mais meridional. o tronco dos maiores exemplares, que desta árvore existem na floresta do Líbano, mede 15 metros de circunferência, </a:t>
            </a:r>
            <a:r>
              <a:rPr lang="pt-BR" b="1" u="sng" dirty="0" smtClean="0">
                <a:solidFill>
                  <a:srgbClr val="FF0000"/>
                </a:solidFill>
              </a:rPr>
              <a:t>sendo a sua altura de quase 30 metros</a:t>
            </a:r>
            <a:r>
              <a:rPr lang="pt-BR" b="1" dirty="0" smtClean="0"/>
              <a:t>. </a:t>
            </a:r>
            <a:endParaRPr lang="pt-BR"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571472" y="3929066"/>
            <a:ext cx="8143932" cy="2677656"/>
          </a:xfrm>
          <a:prstGeom prst="rect">
            <a:avLst/>
          </a:prstGeom>
          <a:solidFill>
            <a:schemeClr val="bg1"/>
          </a:solidFill>
        </p:spPr>
        <p:txBody>
          <a:bodyPr wrap="square" rtlCol="0">
            <a:spAutoFit/>
          </a:bodyPr>
          <a:lstStyle/>
          <a:p>
            <a:r>
              <a:rPr lang="pt-BR" sz="2800" b="1" dirty="0" smtClean="0"/>
              <a:t>“Porque só </a:t>
            </a:r>
            <a:r>
              <a:rPr lang="pt-BR" sz="2800" b="1" dirty="0" err="1" smtClean="0"/>
              <a:t>Ogue</a:t>
            </a:r>
            <a:r>
              <a:rPr lang="pt-BR" sz="2800" b="1" dirty="0" smtClean="0"/>
              <a:t>, o rei de </a:t>
            </a:r>
            <a:r>
              <a:rPr lang="pt-BR" sz="2800" b="1" dirty="0" err="1" smtClean="0"/>
              <a:t>Basã</a:t>
            </a:r>
            <a:r>
              <a:rPr lang="pt-BR" sz="2800" b="1" dirty="0" smtClean="0"/>
              <a:t>, restou dos gigantes; eis que o seu leito, um leito de ferro, não está porventura em </a:t>
            </a:r>
            <a:r>
              <a:rPr lang="pt-BR" sz="2800" b="1" dirty="0" err="1" smtClean="0"/>
              <a:t>Rabá</a:t>
            </a:r>
            <a:r>
              <a:rPr lang="pt-BR" sz="2800" b="1" dirty="0" smtClean="0"/>
              <a:t> dos filhos de </a:t>
            </a:r>
            <a:r>
              <a:rPr lang="pt-BR" sz="2800" b="1" dirty="0" err="1" smtClean="0"/>
              <a:t>Amom</a:t>
            </a:r>
            <a:r>
              <a:rPr lang="pt-BR" sz="2800" b="1" dirty="0" smtClean="0"/>
              <a:t>? De nove côvados, o seu comprimento, e de quatro côvados, a sua largura, pelo côvado comum.”</a:t>
            </a:r>
            <a:br>
              <a:rPr lang="pt-BR" sz="2800" b="1" dirty="0" smtClean="0"/>
            </a:br>
            <a:r>
              <a:rPr lang="pt-BR" sz="2800" b="1" dirty="0" smtClean="0"/>
              <a:t>Deuteronômio 3:11</a:t>
            </a:r>
            <a:endParaRPr lang="pt-BR" sz="2800" b="1" dirty="0"/>
          </a:p>
        </p:txBody>
      </p:sp>
      <p:pic>
        <p:nvPicPr>
          <p:cNvPr id="8194" name="Picture 2" descr="largest-bed.jpg"/>
          <p:cNvPicPr>
            <a:picLocks noChangeAspect="1" noChangeArrowheads="1"/>
          </p:cNvPicPr>
          <p:nvPr/>
        </p:nvPicPr>
        <p:blipFill>
          <a:blip r:embed="rId3"/>
          <a:srcRect/>
          <a:stretch>
            <a:fillRect/>
          </a:stretch>
        </p:blipFill>
        <p:spPr bwMode="auto">
          <a:xfrm>
            <a:off x="1000100" y="0"/>
            <a:ext cx="7358114" cy="3943335"/>
          </a:xfrm>
          <a:prstGeom prst="rect">
            <a:avLst/>
          </a:prstGeom>
          <a:noFill/>
        </p:spPr>
      </p:pic>
      <p:sp>
        <p:nvSpPr>
          <p:cNvPr id="6" name="CaixaDeTexto 5"/>
          <p:cNvSpPr txBox="1"/>
          <p:nvPr/>
        </p:nvSpPr>
        <p:spPr>
          <a:xfrm>
            <a:off x="7358082" y="3429000"/>
            <a:ext cx="1428760" cy="369332"/>
          </a:xfrm>
          <a:prstGeom prst="rect">
            <a:avLst/>
          </a:prstGeom>
          <a:solidFill>
            <a:srgbClr val="FFFF00"/>
          </a:solidFill>
        </p:spPr>
        <p:txBody>
          <a:bodyPr wrap="square" rtlCol="0">
            <a:spAutoFit/>
          </a:bodyPr>
          <a:lstStyle/>
          <a:p>
            <a:r>
              <a:rPr lang="pt-BR" b="1" dirty="0" smtClean="0"/>
              <a:t>3,60x3,00</a:t>
            </a:r>
            <a:endParaRPr lang="pt-B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http://servantsclass.org/wp-content/uploads/2011/04/Joshua_Caleb_BiblePaintings_612_290px.jpg"/>
          <p:cNvPicPr>
            <a:picLocks noChangeAspect="1" noChangeArrowheads="1"/>
          </p:cNvPicPr>
          <p:nvPr/>
        </p:nvPicPr>
        <p:blipFill>
          <a:blip r:embed="rId3"/>
          <a:srcRect/>
          <a:stretch>
            <a:fillRect/>
          </a:stretch>
        </p:blipFill>
        <p:spPr bwMode="auto">
          <a:xfrm>
            <a:off x="1285852" y="571480"/>
            <a:ext cx="5829300" cy="2762251"/>
          </a:xfrm>
          <a:prstGeom prst="rect">
            <a:avLst/>
          </a:prstGeom>
          <a:noFill/>
        </p:spPr>
      </p:pic>
      <p:pic>
        <p:nvPicPr>
          <p:cNvPr id="5" name="Picture 4" descr="http://2.bp.blogspot.com/-zZisovUyb5s/UDQ5iSRJqSI/AAAAAAAAF2A/fvKSBqxFkPs/s320/gigantes%2Bda%2Bb%C3%ADblia%2Bsagrada.jpg"/>
          <p:cNvPicPr>
            <a:picLocks noChangeAspect="1" noChangeArrowheads="1"/>
          </p:cNvPicPr>
          <p:nvPr/>
        </p:nvPicPr>
        <p:blipFill>
          <a:blip r:embed="rId4"/>
          <a:srcRect/>
          <a:stretch>
            <a:fillRect/>
          </a:stretch>
        </p:blipFill>
        <p:spPr bwMode="auto">
          <a:xfrm>
            <a:off x="2143108" y="0"/>
            <a:ext cx="5143536" cy="3914787"/>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642910" y="3714752"/>
            <a:ext cx="8143932" cy="2677656"/>
          </a:xfrm>
          <a:prstGeom prst="rect">
            <a:avLst/>
          </a:prstGeom>
          <a:solidFill>
            <a:schemeClr val="bg1"/>
          </a:solidFill>
        </p:spPr>
        <p:txBody>
          <a:bodyPr wrap="square" rtlCol="0">
            <a:spAutoFit/>
          </a:bodyPr>
          <a:lstStyle/>
          <a:p>
            <a:r>
              <a:rPr lang="pt-BR" sz="2400" b="1" i="1" dirty="0"/>
              <a:t>"E </a:t>
            </a:r>
            <a:r>
              <a:rPr lang="pt-BR" sz="2400" b="1" i="1" u="sng" dirty="0">
                <a:solidFill>
                  <a:srgbClr val="FF0000"/>
                </a:solidFill>
              </a:rPr>
              <a:t>aos anjos que não guardaram o seu principado</a:t>
            </a:r>
            <a:r>
              <a:rPr lang="pt-BR" sz="2400" b="1" i="1" dirty="0"/>
              <a:t>, mas deixaram a sua própria habitação, reservou na escuridão e em prisões eternas até ao juízo daquele grande dia; Assim como Sodoma e </a:t>
            </a:r>
            <a:r>
              <a:rPr lang="pt-BR" sz="2400" b="1" i="1" dirty="0" err="1"/>
              <a:t>Gomorra</a:t>
            </a:r>
            <a:r>
              <a:rPr lang="pt-BR" sz="2400" b="1" i="1" dirty="0"/>
              <a:t>, e as cidades circunvizinhas, que, </a:t>
            </a:r>
            <a:r>
              <a:rPr lang="pt-BR" sz="2400" b="1" i="1" u="sng" dirty="0">
                <a:solidFill>
                  <a:srgbClr val="FF0000"/>
                </a:solidFill>
              </a:rPr>
              <a:t>havendo-se entregue à fornicação como aqueles</a:t>
            </a:r>
            <a:r>
              <a:rPr lang="pt-BR" sz="2400" b="1" i="1" dirty="0"/>
              <a:t>, e ido após outra carne, foram postas por exemplo, sofrendo a pena do fogo eterno. Judas 1:6-7"</a:t>
            </a:r>
            <a:endParaRPr lang="pt-BR" sz="2400" b="1" dirty="0"/>
          </a:p>
        </p:txBody>
      </p:sp>
      <p:pic>
        <p:nvPicPr>
          <p:cNvPr id="48130" name="Picture 2" descr="http://setimodia.files.wordpress.com/2011/04/lucifer-anjo-caido.jpg"/>
          <p:cNvPicPr>
            <a:picLocks noChangeAspect="1" noChangeArrowheads="1"/>
          </p:cNvPicPr>
          <p:nvPr/>
        </p:nvPicPr>
        <p:blipFill>
          <a:blip r:embed="rId3"/>
          <a:srcRect/>
          <a:stretch>
            <a:fillRect/>
          </a:stretch>
        </p:blipFill>
        <p:spPr bwMode="auto">
          <a:xfrm>
            <a:off x="2571736" y="357166"/>
            <a:ext cx="3181350" cy="322898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2214546" y="2285992"/>
            <a:ext cx="6929454" cy="2585323"/>
          </a:xfrm>
          <a:prstGeom prst="rect">
            <a:avLst/>
          </a:prstGeom>
          <a:solidFill>
            <a:schemeClr val="bg1"/>
          </a:solidFill>
        </p:spPr>
        <p:txBody>
          <a:bodyPr wrap="square" rtlCol="0">
            <a:spAutoFit/>
          </a:bodyPr>
          <a:lstStyle/>
          <a:p>
            <a:r>
              <a:rPr lang="pt-BR" b="1" dirty="0">
                <a:hlinkClick r:id="rId3"/>
              </a:rPr>
              <a:t>NET Bíblia</a:t>
            </a:r>
            <a:r>
              <a:rPr lang="pt-BR" dirty="0"/>
              <a:t> </a:t>
            </a:r>
            <a:r>
              <a:rPr lang="pt-BR" dirty="0" smtClean="0"/>
              <a:t/>
            </a:r>
            <a:br>
              <a:rPr lang="pt-BR" dirty="0" smtClean="0"/>
            </a:br>
            <a:r>
              <a:rPr lang="pt-BR" dirty="0"/>
              <a:t> Você também sabe que os anjos que não guardaram dentro de seu domínio próprio, mas abandonaram o seu próprio local de residência, ele manteve em prisões eternas na escuridão absoluta, trancou-se para o juízo do grande dia.  </a:t>
            </a:r>
            <a:r>
              <a:rPr lang="pt-BR" dirty="0" smtClean="0"/>
              <a:t>Assim </a:t>
            </a:r>
            <a:r>
              <a:rPr lang="pt-BR" dirty="0"/>
              <a:t>também Sodoma e </a:t>
            </a:r>
            <a:r>
              <a:rPr lang="pt-BR" dirty="0" err="1"/>
              <a:t>Gomorra</a:t>
            </a:r>
            <a:r>
              <a:rPr lang="pt-BR" dirty="0"/>
              <a:t> e as cidades vizinhas, uma vez que o </a:t>
            </a:r>
            <a:r>
              <a:rPr lang="pt-BR" dirty="0" err="1"/>
              <a:t>espectáculo</a:t>
            </a:r>
            <a:r>
              <a:rPr lang="pt-BR" dirty="0"/>
              <a:t> de imoralidade sexual e </a:t>
            </a:r>
            <a:r>
              <a:rPr lang="pt-BR" b="1" u="sng" dirty="0" smtClean="0">
                <a:solidFill>
                  <a:srgbClr val="FF0000"/>
                </a:solidFill>
              </a:rPr>
              <a:t>perseguiu o </a:t>
            </a:r>
            <a:r>
              <a:rPr lang="pt-BR" b="1" u="sng" dirty="0">
                <a:solidFill>
                  <a:srgbClr val="FF0000"/>
                </a:solidFill>
              </a:rPr>
              <a:t>desejo não natural de uma forma semelhante a esses anjos</a:t>
            </a:r>
            <a:r>
              <a:rPr lang="pt-BR" dirty="0"/>
              <a:t>, são agora apresentados como exemplo, sofrendo a pena do fogo eterno. </a:t>
            </a:r>
            <a:br>
              <a:rPr lang="pt-BR" dirty="0"/>
            </a:br>
            <a:endParaRPr lang="pt-BR" dirty="0"/>
          </a:p>
        </p:txBody>
      </p:sp>
      <p:pic>
        <p:nvPicPr>
          <p:cNvPr id="5" name="Picture 4" descr="http://netbible.com/sites/netbible.com/files/bibles.jpg"/>
          <p:cNvPicPr>
            <a:picLocks noChangeAspect="1" noChangeArrowheads="1"/>
          </p:cNvPicPr>
          <p:nvPr/>
        </p:nvPicPr>
        <p:blipFill>
          <a:blip r:embed="rId4"/>
          <a:srcRect/>
          <a:stretch>
            <a:fillRect/>
          </a:stretch>
        </p:blipFill>
        <p:spPr bwMode="auto">
          <a:xfrm>
            <a:off x="0" y="2143116"/>
            <a:ext cx="2214546" cy="2571768"/>
          </a:xfrm>
          <a:prstGeom prst="rect">
            <a:avLst/>
          </a:prstGeom>
          <a:noFill/>
        </p:spPr>
      </p:pic>
      <p:sp>
        <p:nvSpPr>
          <p:cNvPr id="6" name="CaixaDeTexto 5"/>
          <p:cNvSpPr txBox="1"/>
          <p:nvPr/>
        </p:nvSpPr>
        <p:spPr>
          <a:xfrm>
            <a:off x="2214546" y="0"/>
            <a:ext cx="6643734" cy="2308324"/>
          </a:xfrm>
          <a:prstGeom prst="rect">
            <a:avLst/>
          </a:prstGeom>
          <a:solidFill>
            <a:schemeClr val="bg1"/>
          </a:solidFill>
        </p:spPr>
        <p:txBody>
          <a:bodyPr wrap="square" rtlCol="0">
            <a:spAutoFit/>
          </a:bodyPr>
          <a:lstStyle/>
          <a:p>
            <a:r>
              <a:rPr lang="pt-BR" b="1" dirty="0" smtClean="0">
                <a:hlinkClick r:id="rId5"/>
              </a:rPr>
              <a:t>Holman Christian Standard </a:t>
            </a:r>
            <a:r>
              <a:rPr lang="pt-BR" b="1" dirty="0" err="1" smtClean="0">
                <a:hlinkClick r:id="rId5"/>
              </a:rPr>
              <a:t>Bible</a:t>
            </a:r>
            <a:r>
              <a:rPr lang="pt-BR" dirty="0" smtClean="0"/>
              <a:t> </a:t>
            </a:r>
            <a:br>
              <a:rPr lang="pt-BR" dirty="0" smtClean="0"/>
            </a:br>
            <a:r>
              <a:rPr lang="pt-BR" dirty="0" smtClean="0"/>
              <a:t>“ e Ele tem mantido, com prisões eternas na escuridão para o juízo do grande dia, os anjos que não conservaram a sua própria posição, mas abandonou sua habitação adequada. </a:t>
            </a:r>
            <a:br>
              <a:rPr lang="pt-BR" dirty="0" smtClean="0"/>
            </a:br>
            <a:r>
              <a:rPr lang="pt-BR" dirty="0" smtClean="0"/>
              <a:t> Da mesma forma, Sodoma e </a:t>
            </a:r>
            <a:r>
              <a:rPr lang="pt-BR" dirty="0" err="1" smtClean="0"/>
              <a:t>Gomorra</a:t>
            </a:r>
            <a:r>
              <a:rPr lang="pt-BR" dirty="0" smtClean="0"/>
              <a:t> e as cidades circunvizinhas </a:t>
            </a:r>
            <a:r>
              <a:rPr lang="pt-BR" b="1" u="sng" dirty="0" smtClean="0">
                <a:solidFill>
                  <a:srgbClr val="FF0000"/>
                </a:solidFill>
              </a:rPr>
              <a:t>prostituíram e praticado perversões, assim como os anjos fizeram</a:t>
            </a:r>
            <a:r>
              <a:rPr lang="pt-BR" dirty="0" smtClean="0"/>
              <a:t>, e servir de exemplo por sofrer o castigo do fogo eterno. ”</a:t>
            </a:r>
          </a:p>
          <a:p>
            <a:endParaRPr lang="pt-BR" dirty="0"/>
          </a:p>
        </p:txBody>
      </p:sp>
      <p:pic>
        <p:nvPicPr>
          <p:cNvPr id="7" name="Picture 2" descr="https://media.olivetree.com/store/images/book_covers/thumb_17494.jpg"/>
          <p:cNvPicPr>
            <a:picLocks noChangeAspect="1" noChangeArrowheads="1"/>
          </p:cNvPicPr>
          <p:nvPr/>
        </p:nvPicPr>
        <p:blipFill>
          <a:blip r:embed="rId6"/>
          <a:srcRect/>
          <a:stretch>
            <a:fillRect/>
          </a:stretch>
        </p:blipFill>
        <p:spPr bwMode="auto">
          <a:xfrm>
            <a:off x="0" y="0"/>
            <a:ext cx="2214546" cy="2214554"/>
          </a:xfrm>
          <a:prstGeom prst="rect">
            <a:avLst/>
          </a:prstGeom>
          <a:noFill/>
        </p:spPr>
      </p:pic>
      <p:pic>
        <p:nvPicPr>
          <p:cNvPr id="59394" name="Picture 2" descr="https://encrypted-tbn0.gstatic.com/images?q=tbn:ANd9GcT2NTrjs8VwkGm_Xsv_EvwD8gKleQVNsE-siPXk2mDvFjPZRzGLSQ"/>
          <p:cNvPicPr>
            <a:picLocks noChangeAspect="1" noChangeArrowheads="1"/>
          </p:cNvPicPr>
          <p:nvPr/>
        </p:nvPicPr>
        <p:blipFill>
          <a:blip r:embed="rId7"/>
          <a:srcRect/>
          <a:stretch>
            <a:fillRect/>
          </a:stretch>
        </p:blipFill>
        <p:spPr bwMode="auto">
          <a:xfrm>
            <a:off x="0" y="4643446"/>
            <a:ext cx="2214546" cy="2381250"/>
          </a:xfrm>
          <a:prstGeom prst="rect">
            <a:avLst/>
          </a:prstGeom>
          <a:noFill/>
        </p:spPr>
      </p:pic>
      <p:sp>
        <p:nvSpPr>
          <p:cNvPr id="9" name="CaixaDeTexto 8"/>
          <p:cNvSpPr txBox="1"/>
          <p:nvPr/>
        </p:nvSpPr>
        <p:spPr>
          <a:xfrm>
            <a:off x="2285984" y="4826675"/>
            <a:ext cx="6858016" cy="2031325"/>
          </a:xfrm>
          <a:prstGeom prst="rect">
            <a:avLst/>
          </a:prstGeom>
          <a:solidFill>
            <a:schemeClr val="bg1"/>
          </a:solidFill>
        </p:spPr>
        <p:txBody>
          <a:bodyPr wrap="square" rtlCol="0">
            <a:spAutoFit/>
          </a:bodyPr>
          <a:lstStyle/>
          <a:p>
            <a:r>
              <a:rPr lang="pt-BR" b="1" dirty="0" err="1" smtClean="0">
                <a:solidFill>
                  <a:schemeClr val="tx2"/>
                </a:solidFill>
              </a:rPr>
              <a:t>Biblia</a:t>
            </a:r>
            <a:r>
              <a:rPr lang="pt-BR" b="1" dirty="0" smtClean="0">
                <a:solidFill>
                  <a:schemeClr val="tx2"/>
                </a:solidFill>
              </a:rPr>
              <a:t> de </a:t>
            </a:r>
            <a:r>
              <a:rPr lang="pt-BR" b="1" dirty="0" err="1" smtClean="0">
                <a:solidFill>
                  <a:schemeClr val="tx2"/>
                </a:solidFill>
              </a:rPr>
              <a:t>Jerusalem</a:t>
            </a:r>
            <a:endParaRPr lang="pt-BR" b="1" dirty="0" smtClean="0">
              <a:solidFill>
                <a:schemeClr val="tx2"/>
              </a:solidFill>
            </a:endParaRPr>
          </a:p>
          <a:p>
            <a:r>
              <a:rPr lang="pt-BR" dirty="0" smtClean="0"/>
              <a:t>“E quanto aos anjos que não conservaram sua primazia, mas abandonaram a sua morada,guardou-os presos em cadeias eternas, sob as trevas, para o julgamento do grande dia.De modo semelhante, Sodoma, </a:t>
            </a:r>
            <a:r>
              <a:rPr lang="pt-BR" dirty="0" err="1" smtClean="0"/>
              <a:t>Gomorra</a:t>
            </a:r>
            <a:r>
              <a:rPr lang="pt-BR" dirty="0" smtClean="0"/>
              <a:t> e as cidades vizinhas, </a:t>
            </a:r>
            <a:r>
              <a:rPr lang="pt-BR" b="1" u="sng" dirty="0" smtClean="0">
                <a:solidFill>
                  <a:srgbClr val="FF0000"/>
                </a:solidFill>
              </a:rPr>
              <a:t>por se terem </a:t>
            </a:r>
            <a:r>
              <a:rPr lang="pt-BR" b="1" u="sng" dirty="0" err="1" smtClean="0">
                <a:solidFill>
                  <a:srgbClr val="FF0000"/>
                </a:solidFill>
              </a:rPr>
              <a:t>prostiuido</a:t>
            </a:r>
            <a:r>
              <a:rPr lang="pt-BR" b="1" u="sng" dirty="0" smtClean="0">
                <a:solidFill>
                  <a:srgbClr val="FF0000"/>
                </a:solidFill>
              </a:rPr>
              <a:t>, procurando unir-se a seres de natureza diferente</a:t>
            </a:r>
            <a:r>
              <a:rPr lang="pt-BR" dirty="0" smtClean="0"/>
              <a:t>, foram postas como exemplo, ficando sujeitas ao castigo do fogo eterno”</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1028" name="Picture 4" descr="http://static.freepik.com/fotos-gratis/vector-de-fundo-azul-claro_34-53573.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6" name="CaixaDeTexto 5"/>
          <p:cNvSpPr txBox="1"/>
          <p:nvPr/>
        </p:nvSpPr>
        <p:spPr>
          <a:xfrm>
            <a:off x="714348" y="785794"/>
            <a:ext cx="7715304" cy="5324535"/>
          </a:xfrm>
          <a:prstGeom prst="rect">
            <a:avLst/>
          </a:prstGeom>
          <a:solidFill>
            <a:schemeClr val="bg1"/>
          </a:solidFill>
        </p:spPr>
        <p:txBody>
          <a:bodyPr wrap="square" rtlCol="0">
            <a:spAutoFit/>
          </a:bodyPr>
          <a:lstStyle/>
          <a:p>
            <a:r>
              <a:rPr lang="pt-BR" sz="2000" b="1" dirty="0" smtClean="0"/>
              <a:t>“E </a:t>
            </a:r>
            <a:r>
              <a:rPr lang="pt-BR" sz="2000" b="1" dirty="0"/>
              <a:t>aconteceu que, como os homens começaram a multiplicar-se sobre a face da terra, e lhes nasceram filhas,</a:t>
            </a:r>
            <a:r>
              <a:rPr lang="pt-BR" sz="2000" b="1" dirty="0" smtClean="0"/>
              <a:t/>
            </a:r>
            <a:br>
              <a:rPr lang="pt-BR" sz="2000" b="1" dirty="0" smtClean="0"/>
            </a:br>
            <a:r>
              <a:rPr lang="pt-BR" sz="2000" b="1" u="sng" dirty="0">
                <a:solidFill>
                  <a:srgbClr val="FF0000"/>
                </a:solidFill>
                <a:effectLst>
                  <a:outerShdw blurRad="38100" dist="38100" dir="2700000" algn="tl">
                    <a:srgbClr val="000000">
                      <a:alpha val="43137"/>
                    </a:srgbClr>
                  </a:outerShdw>
                </a:effectLst>
              </a:rPr>
              <a:t>Viram os filhos de Deus que as filhas dos homens eram formosas; e tomaram para si mulheres de todas as que escolheram</a:t>
            </a:r>
            <a:r>
              <a:rPr lang="pt-BR" sz="2000" b="1" dirty="0"/>
              <a:t>.</a:t>
            </a:r>
            <a:r>
              <a:rPr lang="pt-BR" sz="2000" b="1" dirty="0" smtClean="0"/>
              <a:t/>
            </a:r>
            <a:br>
              <a:rPr lang="pt-BR" sz="2000" b="1" dirty="0" smtClean="0"/>
            </a:br>
            <a:r>
              <a:rPr lang="pt-BR" sz="2000" b="1" dirty="0"/>
              <a:t>Então disse o Senhor: Não contenderá o meu Espírito para sempre com o homem; porque ele também é carne; porém os seus dias serão cento e vinte </a:t>
            </a:r>
            <a:r>
              <a:rPr lang="pt-BR" sz="2000" b="1" u="sng" dirty="0" smtClean="0">
                <a:solidFill>
                  <a:srgbClr val="FF0000"/>
                </a:solidFill>
                <a:effectLst>
                  <a:outerShdw blurRad="38100" dist="38100" dir="2700000" algn="tl">
                    <a:srgbClr val="000000">
                      <a:alpha val="43137"/>
                    </a:srgbClr>
                  </a:outerShdw>
                </a:effectLst>
              </a:rPr>
              <a:t>anos.Havia </a:t>
            </a:r>
            <a:r>
              <a:rPr lang="pt-BR" sz="2000" b="1" u="sng" dirty="0">
                <a:solidFill>
                  <a:srgbClr val="FF0000"/>
                </a:solidFill>
                <a:effectLst>
                  <a:outerShdw blurRad="38100" dist="38100" dir="2700000" algn="tl">
                    <a:srgbClr val="000000">
                      <a:alpha val="43137"/>
                    </a:srgbClr>
                  </a:outerShdw>
                </a:effectLst>
              </a:rPr>
              <a:t>naqueles dias gigantes na terra; e também depois, quando os filhos de Deus entraram às filhas dos homens e delas geraram filhos; estes eram os valentes que houve na antiguidade, os homens de fama</a:t>
            </a:r>
            <a:r>
              <a:rPr lang="pt-BR" sz="2000" b="1" dirty="0" smtClean="0"/>
              <a:t>. E </a:t>
            </a:r>
            <a:r>
              <a:rPr lang="pt-BR" sz="2000" b="1" dirty="0"/>
              <a:t>viu o Senhor que a maldade do homem se multiplicara sobre a terra e que toda a imaginação dos pensamentos de seu coração era só má continuamente</a:t>
            </a:r>
            <a:r>
              <a:rPr lang="pt-BR" sz="2000" b="1" dirty="0" smtClean="0"/>
              <a:t>. Então </a:t>
            </a:r>
            <a:r>
              <a:rPr lang="pt-BR" sz="2000" b="1" dirty="0"/>
              <a:t>arrependeu-se o Senhor de haver feito o homem sobre a terra e pesou-lhe em seu coração.</a:t>
            </a:r>
            <a:r>
              <a:rPr lang="pt-BR" sz="2000" b="1" dirty="0" smtClean="0"/>
              <a:t/>
            </a:r>
            <a:br>
              <a:rPr lang="pt-BR" sz="2000" b="1" dirty="0" smtClean="0"/>
            </a:br>
            <a:r>
              <a:rPr lang="pt-BR" sz="2000" b="1" dirty="0"/>
              <a:t>E disse o Senhor: Destruirei o homem que criei de sobre a face da terra, desde o homem até ao animal, até ao réptil, e até à ave dos céus; porque me arrependo de os haver feito.</a:t>
            </a:r>
            <a:r>
              <a:rPr lang="pt-BR" sz="2000" b="1" dirty="0" smtClean="0"/>
              <a:t/>
            </a:r>
            <a:br>
              <a:rPr lang="pt-BR" sz="2000" b="1" dirty="0" smtClean="0"/>
            </a:br>
            <a:r>
              <a:rPr lang="pt-BR" sz="2000" b="1" dirty="0"/>
              <a:t>Noé, porém, achou graça aos olhos do Senhor</a:t>
            </a:r>
            <a:r>
              <a:rPr lang="pt-BR" sz="2000" b="1" dirty="0" smtClean="0"/>
              <a:t>.”Gênesis </a:t>
            </a:r>
            <a:r>
              <a:rPr lang="pt-BR" sz="2000" b="1" dirty="0"/>
              <a:t>6:1-8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tângulo 2"/>
          <p:cNvSpPr/>
          <p:nvPr/>
        </p:nvSpPr>
        <p:spPr>
          <a:xfrm>
            <a:off x="4000496" y="1071546"/>
            <a:ext cx="5143504" cy="5355312"/>
          </a:xfrm>
          <a:prstGeom prst="rect">
            <a:avLst/>
          </a:prstGeom>
          <a:solidFill>
            <a:schemeClr val="bg1"/>
          </a:solidFill>
        </p:spPr>
        <p:txBody>
          <a:bodyPr wrap="square">
            <a:spAutoFit/>
          </a:bodyPr>
          <a:lstStyle/>
          <a:p>
            <a:r>
              <a:rPr lang="pt-BR" b="1" i="1" dirty="0"/>
              <a:t>"E vieram os dois anjos (hebraico: agentes, enviados, mensageiros) a Sodoma à tarde, e estava </a:t>
            </a:r>
            <a:r>
              <a:rPr lang="pt-BR" b="1" i="1" dirty="0" err="1"/>
              <a:t>Ló</a:t>
            </a:r>
            <a:r>
              <a:rPr lang="pt-BR" b="1" i="1" dirty="0"/>
              <a:t> assentado à porta de Sodoma; e vendo-os </a:t>
            </a:r>
            <a:r>
              <a:rPr lang="pt-BR" b="1" i="1" dirty="0" err="1"/>
              <a:t>Ló</a:t>
            </a:r>
            <a:r>
              <a:rPr lang="pt-BR" b="1" i="1" dirty="0"/>
              <a:t>, levantou-se ao seu encontro e inclinou-se com o rosto à terra; E disse: Eis agora, meus senhores, entrai, peço-vos, em casa de vosso servo, e passai nela a noite, e lavai os vossos pés; e de madrugada vos levantareis e ireis vosso caminho. E eles disseram: Não, antes na rua passaremos a noite. E porfiou com eles muito, e vieram com ele, e entraram em sua casa; e fez-lhes banquete, e cozeu bolos sem levedura, e comeram. Gênesis 19:1-3</a:t>
            </a:r>
            <a:r>
              <a:rPr lang="pt-BR" b="1" i="1" dirty="0" smtClean="0"/>
              <a:t>"</a:t>
            </a:r>
            <a:r>
              <a:rPr lang="pt-BR" b="1" i="1" dirty="0"/>
              <a:t> </a:t>
            </a:r>
            <a:endParaRPr lang="pt-BR" b="1" i="1" dirty="0" smtClean="0"/>
          </a:p>
          <a:p>
            <a:r>
              <a:rPr lang="pt-BR" b="1" i="1" dirty="0" smtClean="0"/>
              <a:t>"</a:t>
            </a:r>
            <a:r>
              <a:rPr lang="pt-BR" b="1" i="1" dirty="0"/>
              <a:t>E antes que se deitassem, cercaram a casa, os homens daquela cidade, os homens de Sodoma, desde o moço até ao velho; todo o povo de todos os bairros. E chamaram a </a:t>
            </a:r>
            <a:r>
              <a:rPr lang="pt-BR" b="1" i="1" dirty="0" err="1"/>
              <a:t>Ló</a:t>
            </a:r>
            <a:r>
              <a:rPr lang="pt-BR" b="1" i="1" dirty="0"/>
              <a:t>, e disseram-lhe: Onde estão os homens que a ti vieram nesta noite? Traze-os fora a nós, para que os conheçamos. Gênesis 19:4-5"</a:t>
            </a:r>
            <a:endParaRPr lang="pt-BR" b="1" dirty="0"/>
          </a:p>
        </p:txBody>
      </p:sp>
      <p:pic>
        <p:nvPicPr>
          <p:cNvPr id="54274" name="Picture 2" descr="http://www.finalevents.com/images/portals/sodom_1.gif"/>
          <p:cNvPicPr>
            <a:picLocks noChangeAspect="1" noChangeArrowheads="1"/>
          </p:cNvPicPr>
          <p:nvPr/>
        </p:nvPicPr>
        <p:blipFill>
          <a:blip r:embed="rId3"/>
          <a:srcRect/>
          <a:stretch>
            <a:fillRect/>
          </a:stretch>
        </p:blipFill>
        <p:spPr bwMode="auto">
          <a:xfrm>
            <a:off x="0" y="1071546"/>
            <a:ext cx="4000496" cy="5786454"/>
          </a:xfrm>
          <a:prstGeom prst="rect">
            <a:avLst/>
          </a:prstGeom>
          <a:noFill/>
        </p:spPr>
      </p:pic>
      <p:sp>
        <p:nvSpPr>
          <p:cNvPr id="5" name="CaixaDeTexto 4"/>
          <p:cNvSpPr txBox="1"/>
          <p:nvPr/>
        </p:nvSpPr>
        <p:spPr>
          <a:xfrm>
            <a:off x="214282" y="214290"/>
            <a:ext cx="8929718" cy="584775"/>
          </a:xfrm>
          <a:prstGeom prst="rect">
            <a:avLst/>
          </a:prstGeom>
          <a:solidFill>
            <a:srgbClr val="FFFF00"/>
          </a:solidFill>
        </p:spPr>
        <p:txBody>
          <a:bodyPr wrap="square" rtlCol="0">
            <a:spAutoFit/>
          </a:bodyPr>
          <a:lstStyle/>
          <a:p>
            <a:r>
              <a:rPr lang="pt-BR" sz="3200" b="1" dirty="0" smtClean="0"/>
              <a:t>Anjos com </a:t>
            </a:r>
            <a:r>
              <a:rPr lang="pt-BR" sz="3200" b="1" dirty="0" err="1" smtClean="0"/>
              <a:t>caracteristicas</a:t>
            </a:r>
            <a:r>
              <a:rPr lang="pt-BR" sz="3200" b="1" dirty="0" smtClean="0"/>
              <a:t> bem humanas</a:t>
            </a:r>
            <a:endParaRPr lang="pt-BR" sz="3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214778" y="0"/>
            <a:ext cx="4929222" cy="6863417"/>
          </a:xfrm>
          <a:prstGeom prst="rect">
            <a:avLst/>
          </a:prstGeom>
          <a:solidFill>
            <a:schemeClr val="bg1"/>
          </a:solidFill>
        </p:spPr>
        <p:txBody>
          <a:bodyPr wrap="square" rtlCol="0">
            <a:spAutoFit/>
          </a:bodyPr>
          <a:lstStyle/>
          <a:p>
            <a:r>
              <a:rPr lang="pt-BR" sz="2000" b="1" i="1" dirty="0" smtClean="0"/>
              <a:t>“E </a:t>
            </a:r>
            <a:r>
              <a:rPr lang="pt-BR" sz="2000" b="1" i="1" dirty="0"/>
              <a:t>levantou os seus olhos, e olhou, e </a:t>
            </a:r>
            <a:r>
              <a:rPr lang="pt-BR" sz="2000" b="1" i="1" u="sng" dirty="0">
                <a:solidFill>
                  <a:srgbClr val="FF0000"/>
                </a:solidFill>
              </a:rPr>
              <a:t>eis três homens em pé junto a ele</a:t>
            </a:r>
            <a:r>
              <a:rPr lang="pt-BR" sz="2000" b="1" i="1" dirty="0"/>
              <a:t>. E vendo-os, correu da porta da tenda ao seu encontro e inclinou-se à terra, E disse: Meu Senhor, se agora tenho achado graça aos teus olhos, rogo-te que não passes de teu servo. Que se traga já um pouco de água, e lavai os vossos pés, e recostai-vos debaixo desta árvore; E trarei um bocado de pão, para que esforceis o vosso coração; depois passareis adiante, porquanto por isso chegastes até vosso servo. E disseram: Assim faze como disseste. E Abraão apressou-se em ir ter com Sara à tenda, e disse-lhe: Amassa depressa três medidas de flor de farinha, e faze bolos. E correu Abraão às vacas, e tomou uma vitela tenra e boa, e deu-a ao moço, que se apressou em prepará-la. E tomou manteiga e leite, e a vitela que tinha preparado, e pôs tudo diante deles, e ele estava em pé junto a eles debaixo da árvore; </a:t>
            </a:r>
            <a:r>
              <a:rPr lang="pt-BR" sz="2000" b="1" i="1" u="sng" dirty="0">
                <a:solidFill>
                  <a:srgbClr val="FF0000"/>
                </a:solidFill>
              </a:rPr>
              <a:t>e comeram</a:t>
            </a:r>
            <a:r>
              <a:rPr lang="pt-BR" sz="2000" b="1" i="1" dirty="0"/>
              <a:t>. Gênesis 18:2-9"</a:t>
            </a:r>
            <a:endParaRPr lang="pt-BR" sz="2000" b="1" dirty="0"/>
          </a:p>
        </p:txBody>
      </p:sp>
      <p:pic>
        <p:nvPicPr>
          <p:cNvPr id="55298" name="Picture 2" descr="http://3.bp.blogspot.com/-t84U5_MTiSw/TqKbyR03c0I/AAAAAAAAC-k/fQRmZnuCP-0/s1600/abraao_3anjos.jpg"/>
          <p:cNvPicPr>
            <a:picLocks noChangeAspect="1" noChangeArrowheads="1"/>
          </p:cNvPicPr>
          <p:nvPr/>
        </p:nvPicPr>
        <p:blipFill>
          <a:blip r:embed="rId3"/>
          <a:srcRect/>
          <a:stretch>
            <a:fillRect/>
          </a:stretch>
        </p:blipFill>
        <p:spPr bwMode="auto">
          <a:xfrm>
            <a:off x="0" y="0"/>
            <a:ext cx="4286248"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357158" y="642918"/>
            <a:ext cx="8358246" cy="1569660"/>
          </a:xfrm>
          <a:prstGeom prst="rect">
            <a:avLst/>
          </a:prstGeom>
          <a:solidFill>
            <a:schemeClr val="bg1"/>
          </a:solidFill>
        </p:spPr>
        <p:txBody>
          <a:bodyPr wrap="square" rtlCol="0">
            <a:spAutoFit/>
          </a:bodyPr>
          <a:lstStyle/>
          <a:p>
            <a:r>
              <a:rPr lang="pt-BR" sz="2400" dirty="0"/>
              <a:t>Vemos enfim a confirmação de Judas mostrando que os moradores de Sodoma foram após</a:t>
            </a:r>
            <a:r>
              <a:rPr lang="pt-BR" sz="2400" b="1" dirty="0"/>
              <a:t>"outra carne" </a:t>
            </a:r>
            <a:r>
              <a:rPr lang="pt-BR" sz="2400" dirty="0"/>
              <a:t>e também várias características bem humanas desses anjos, tanto que eles foram confundidos por homens comuns.</a:t>
            </a:r>
          </a:p>
        </p:txBody>
      </p:sp>
      <p:sp>
        <p:nvSpPr>
          <p:cNvPr id="5" name="CaixaDeTexto 4"/>
          <p:cNvSpPr txBox="1"/>
          <p:nvPr/>
        </p:nvSpPr>
        <p:spPr>
          <a:xfrm>
            <a:off x="428596" y="2500306"/>
            <a:ext cx="8715404" cy="830997"/>
          </a:xfrm>
          <a:prstGeom prst="rect">
            <a:avLst/>
          </a:prstGeom>
          <a:solidFill>
            <a:schemeClr val="bg1"/>
          </a:solidFill>
        </p:spPr>
        <p:txBody>
          <a:bodyPr wrap="square" rtlCol="0">
            <a:spAutoFit/>
          </a:bodyPr>
          <a:lstStyle/>
          <a:p>
            <a:r>
              <a:rPr lang="pt-BR" sz="2400" b="1" i="1" dirty="0"/>
              <a:t>Não vos esqueçais da hospitalidade, porque por ela alguns, não o sabendo, hospedaram anjos. Hebreus 13:2"</a:t>
            </a:r>
            <a:endParaRPr lang="pt-BR" sz="2400" b="1" dirty="0"/>
          </a:p>
        </p:txBody>
      </p:sp>
      <p:sp>
        <p:nvSpPr>
          <p:cNvPr id="6" name="CaixaDeTexto 5"/>
          <p:cNvSpPr txBox="1"/>
          <p:nvPr/>
        </p:nvSpPr>
        <p:spPr>
          <a:xfrm>
            <a:off x="571472" y="3429000"/>
            <a:ext cx="8358246" cy="1938992"/>
          </a:xfrm>
          <a:prstGeom prst="rect">
            <a:avLst/>
          </a:prstGeom>
          <a:solidFill>
            <a:schemeClr val="bg1"/>
          </a:solidFill>
        </p:spPr>
        <p:txBody>
          <a:bodyPr wrap="square" rtlCol="0">
            <a:spAutoFit/>
          </a:bodyPr>
          <a:lstStyle/>
          <a:p>
            <a:r>
              <a:rPr lang="pt-BR" sz="2400" b="1" dirty="0"/>
              <a:t>Como uma pessoa poderia hospedar anjos sem saber? Porque são exatamente como homens, são indistinguíveis, dizer que anjos não podem se materializar e viver entre os homens disfarçadamente não é apenas tolo mas é negar a Palavra de Deus</a:t>
            </a:r>
            <a:r>
              <a:rPr lang="pt-BR"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285720" y="357166"/>
            <a:ext cx="8143932" cy="1938992"/>
          </a:xfrm>
          <a:prstGeom prst="rect">
            <a:avLst/>
          </a:prstGeom>
          <a:solidFill>
            <a:schemeClr val="bg1"/>
          </a:solidFill>
        </p:spPr>
        <p:txBody>
          <a:bodyPr wrap="square" rtlCol="0">
            <a:spAutoFit/>
          </a:bodyPr>
          <a:lstStyle/>
          <a:p>
            <a:r>
              <a:rPr lang="pt-BR" sz="2400" b="1" dirty="0" smtClean="0"/>
              <a:t>“</a:t>
            </a:r>
            <a:r>
              <a:rPr lang="pt-BR" sz="2400" b="1" dirty="0"/>
              <a:t> no qual também foi, e </a:t>
            </a:r>
            <a:r>
              <a:rPr lang="pt-BR" sz="2400" b="1" u="sng" dirty="0">
                <a:solidFill>
                  <a:srgbClr val="FF0000"/>
                </a:solidFill>
              </a:rPr>
              <a:t>pregou aos espíritos em prisão</a:t>
            </a:r>
            <a:r>
              <a:rPr lang="pt-BR" sz="2400" b="1" dirty="0"/>
              <a:t>; </a:t>
            </a:r>
            <a:r>
              <a:rPr lang="pt-BR" sz="2400" b="1" dirty="0" smtClean="0"/>
              <a:t>os </a:t>
            </a:r>
            <a:r>
              <a:rPr lang="pt-BR" sz="2400" b="1" dirty="0"/>
              <a:t>quais noutro tempo foram rebeldes, quando a longanimidade de Deus esperava nos dias de Noé, enquanto a arca era uma preparação na qual poucas, isto é, oito almas se salvaram pela água. </a:t>
            </a:r>
            <a:r>
              <a:rPr lang="pt-BR" sz="2400" b="1" dirty="0" smtClean="0"/>
              <a:t>”</a:t>
            </a:r>
            <a:endParaRPr lang="pt-BR" sz="2400" b="1" dirty="0"/>
          </a:p>
        </p:txBody>
      </p:sp>
      <p:sp>
        <p:nvSpPr>
          <p:cNvPr id="63490" name="AutoShape 2" descr="data:image/jpeg;base64,/9j/4AAQSkZJRgABAQAAAQABAAD/2wCEAAkGBhQSERUUEhQVFRQVFxgYFRcXGBcUFxUYFxgYGBQVFxcXHCYeFxwlGhcXHy8gJCcpLCwsFR4xNTAqNSYrLCkBCQoKDgwOGg8PGiwkHCQsLCwsKSwsKSwsKSksLiwpLCwsKSwsLCwsLCwpKSksLCksLCwsLCwpLCwsLCwsLCksKf/AABEIARYAtQMBIgACEQEDEQH/xAAbAAACAwEBAQAAAAAAAAAAAAACAwABBAUGB//EAEgQAAIBAgQEAwQHBQMJCQAAAAECAwARBBIhMQVBUWEGEyIycYGRBxQjQlKhwWKSseHwFXLRJTM0Q1N0gqLxFiRjc4Oys7TC/8QAGgEAAwEBAQEAAAAAAAAAAAAAAQIDAAQFBv/EAC0RAAICAQMCAwgDAQEAAAAAAAABAhEDEiExQVETMvAEImFxgaGx0TORwfEU/9oADAMBAAIRAxEAPwD5cTUvUNVXKz6CKVF3qXpsWGzKWDL6RdhrcLcDNtrqyjTr76Z/ZctyAh3A/Du2VdGsRc7AgE2PSsZ6TNepetC4BiQB95WZN/WFBLBdL30I15imvwaUNlC5jcj0kWuCBoTa49SG40tIvWsb3TEDRx036g+l1tdsu4OpLLY2OmqP+6aOHBudAhuLX2+9ly7n9pfnSspHSBlqwK0RYRybBTfNl5e1ppv3HzHWrOEfQ5Dra2x3AI92hB+I60pdaTNkqlFaZMI4Nsp57WI0FzqNNte4ol4dJexUj2tT+yLkaa30251gNxRkNDWv6g/4baX9pe++v7LfunpVf2fJ+A/l0B66aEe69EFxMwFEBWr+z2s5BBCs6m17nJa7DTbX8j8axGAeMEtawLAkbem1j3vc2G/pOmlY1x4Mci0ut8nDpL2yc7aFTrmycj+LSljhslr5eYAGmtywuOVgVI33IoiPQZDVa1rPDZOS3PYg8wN723Nu1tazOMpKsQCDYi40NawVFiDexOY6Xq9bkXPX+NNNtdRbntv3qgR26fyo2DQioCbkE32qUUXP86lOmcs4rUCd6lqhqxSM6YopXI1BI32099dOTBSiTIJGJKkm7MtjnysDc/7W+t+V9K54FRotKFjOBoTByWQ3sC2VLsRqSwuOguhHyrRFw+bQBwNR/rDbfILW/ugafs9q56pR+UOlaw6G/wDhtnwEoCszkGzk5mb0kFywBF9bBj3zaXuaObAyIrku2ULckFvUwbIRboGAF+w+GARi9M8vnzoWFY33+xuXBSg+3Y3J0dtSXVCbgblsu/Y8tD/s6QldRcWsSxGrWIINr30QX39kdKwqg6VaxjpQsosb9IN7+khnz7HNdculgAxN7WJ3tWjCwuz5TK1isj3WS49EbNdiCct8tjfUCsxWoVoWM8dqjY3D3Df5xheZ4gWLKbg6FrXsD5nUj1H4hhopGmRC8gztbMC1+aki+9iCPgaziMVRTStYPCdGt8BINFditnIF2v6YklfQcyJbcje9wNqU+EkIOZzl8tZSDnIINttLFgXX96sxiHShaKjYvhy7/Y0iJzHnzyNmWRms9guQ3Ie51J9q2mhFrmm4nh88byL5hJRSxIdwGsSSBf2jZXa3RG5i1YPLqxGK1g8N+kbm4XNmVfMvnJA9bWByo/qJ2uZgPe3es0uBkMTSltCL6k5r58tjcb5mDX29Q53AQ0YqZR0o2DQ+/wBhb6879edhck/nf50p49DoLXB5DT309zYE0JNYZpC4U1PPv199SmIalOuDjmlqEmoKIioBSsvFBA0bDSgApgoFURRRAUQFXagOkdHh2JVIpD6c+ZbAhWuLG4s2oHcUcKRkKCyhMi5hYFs+YZ/2hpqG2sLdq5gFEKTSDw+p0ViiCgm2b1ZgGvqAcoXXW5t13Ooto3DvGjG1spUNqA1mRs2W+vtBSvK+YXA2HMU0YFCiix31Oo8cJcC4yXIvfKQLgr0uNSL9uVqzzRxAXFjobWY3v6LaXNhq/wAtzzy5aBhWSN4ddTXlQqPZBsNrDUs973OmgX5iocLH/tB77r1a35BT/wAW1Y71DRoOl9zZJh4zc5gNNACu+Qnnt6gB/wAVVJhY7n16WJFiNbZtNT2XX9rtWMVL1qBpfcksQBYA3AJAPIjrSmiuCDTLVRNENGebDjQ25jr8aVYZiLHS+19bj8v5VsIoJCALnlTCOK5FeV6bVkdLDS9rj8udq1tMO/LkdjzH5UtpAf4bEb0USkkwMODc37e6pRx2uR0qVRHHNblVYWqvRrU2dcSwKJRQrTFoFEWKJagNXagOEKIChBo1oDosLRVANaIigUSIDUahqE1g2UwqhRg0JWsK0CaCnAUJFEDQF6lqsioBWFBNCbUZFAVogZnsc3LQd/hQyxnX3g9eVrWolkHUXuR8jpUMg+e3eiR2AgS17bcqlEhBvapVFwcc/MKpiml0xaVnRANTRigCUQFKWQxaIGhWjUUB0QLRAUYWiEVAoolCqkNMy1o4Ri1hxEUjpnVHDMuhuB0DaEjcA6XAvQDK0hKcMnYArDKQdiI3IPuNtaTiMLKntxyJpf1Iy6Dc6iq4spMhLSeeTr5hJJa/Ns3qVuoO3cWJ6HCcfLh8JPOJZFzkQQqGIDOSHmfLexCxgLtvOtMkc05ySs5sctNGtPxs4ECNMiefN60yKIssVyA8ipZWLkHL6QbDMb5lrJBLQaotiyakNK0LCiNUwoFWAaq1Was0RAKoipIbC/SlHEjvtfYnesK2kVItyOm/x5VlEdrfmL/mOh/xrVK/puPhp+lKeYfw3BG9MiMkgMODrfnaroo2uT2+FSqLg45+YVamJQCmqKRnRBbBLRCqQ1Z0oFkEBTUrOsgPOnRmgPE0qKZas/ngcxTY5L7UjLpoI0M0ZUlWFiNwdCKtm5VrxPEkkIaWIl7AFkfJnygAM6lGGawFyLX3tck0EJKb6GTAcNaeTIpAFizu2iRoPakc8lH56AXJArXIqYzFQwITHhIQQC2hWFLyYjEP0dgGY9PSvIVlxPFiyeUoWOO4JRL+ojYuxJZyOVzYcgKyoTZgCQGGVrG1xcGx6i4B+Ap06OaUXP8Aw9Fx3DQ4nExJl8sCNsTiZPvrDkDxRAHRcuHSMInIygG5BJ5vF8SCUjEEcAQXsl2f7RVIWRyAzEC2h1BLa9EScVm80zeYfMK5Cwyi62C5bAWtYDlyvvrWHzvUSTdiSSSbkk6km+pNM5WLixODV9DYNqs1l+tjqPnVfWx1HzpKO3Uh+WrIpH1iqbFAURNSGmlZLHtYAfC/+NKOL10BPutRDEX+6dj03G4oiOSYSJYAUmaEkHr+VhytzqSSEi1mHPl22N6tsT1BFrdOfPSsI2uBcEVr9OXaqpqSXv2/OpVEcU172wgHWnIazkUxDSsvBmlRVSHpUU1UhpS/Q+i8Lx2FxnDoIOIERyyyzpDisqgo8XllfMYWuCJcpvocupBsw8Vx/gM2BmMM62bdWGquvJ0PMfmNjrRcUH+TsH/52LP/ANYfpXX8P+LYpIRgeJgvhv8AVTDWXCnYFTqSnbWw5EaU7p7M44KWO5R3Vu19en6K8D8fkjM6BroMLiHVWAYK6IXR1DAgG4+N682+LJJLElibkncnqa9M3hGXAzT5iJIXweJaGdNY5UMehBF7GxFx/EWNef8ADmCSfEKJTaFLyTtr6Yk9Um2tzoo7uKVp8FIZI3Ka+B7PBcGjk4VPGv8ApkQjxjDn5TKQEHPSI5yOsi14xTcV6jwxxqGHiX1p8WjCVnWVfJmCsku66rYKPTa+gyCuP4o4McHjJoPuo3oPWNvVGf3SB7waEltaBhm1Nxl13/fr4novo+4+iNMMYqy4aOEN60RzH9rFECpIuBaQ3F+Vef8AFPAzgsXJAdVBzRNyeNtUa/PTQ91NTho/7rjm/wDDhX97ExN/+K7MH+U+FFd8Xw4XX8UuFO47lLf8o/FR5VC34eRyXF0/tTPO8JwYnls5yxIpkmcbpEmrkftHRVHNnUV6H6WcaFnihgVY4Dh4nCKqi5YsQWIF20CjflXn+K3w2FXDD/OzhZsT1VbZsNAfgfNYdXQfdrp/SaLy4M9cBhj+T0VsmFyc8sZdN6/Z0vC3FnXgmPcWzwPCInKqzIJGRWCkgm2/zNeSh8W4sNcTtfuFI+RFj8q9H4SlCcF4mzIsgz4b0tmCn7QblGVtLg6EbVxvD/iKCLERPJg4MqupJBxBKgMDmAaZgSN7EHai+gkUrn7t7/DsjNxDGfXMZmNo/PkQcgEzFUvYaaDWun42nlwWNkw8GbDxxWEYX0tIuUWldxrIWNzck22FrWryx121/kLk/LWvX4P6TC8aw8Rw8WOiUWVn9M6jtKNfjoTzNBV1HyKSacVaXQ4/EfEL4mCNJMvmRuxMgRFaRWVQA5UDMVKnU8m7VhWP02vvfX316TxR4awww0WOwDOcNK5jaOTV4ZLE5b8xYHry1N9PNqdK0rKYXFxuJCNfdcfw/wAKW66b63vf3VTTG17cgdxz5UDTWvcbH36GgO2g4kGttO3SpQRy3v8Ax61KouDjnJagTRJQGjU0rLxZoWqaoho7UhdHoMVi8G+DggDYkSwtK2fyo8jeaVJXL51wBkWxueemunnmguKNBTCwrNhxwUUdrgXi+SHCYnByXeCaJxGNzFIwNit/uk7jvcc75sBiMMmDlivOJ5mQu4SMoEQ5hELyBiC+Vi2mqLpprzgRRRYdpGCRqzuxsqqCzE9ABqa2pivBBW/qZliHw58/fXrPFniDD4uPD5RN9YgiWJpGVAswW2rWkJUg5jz9o++sM/hgwm2JxEMD847vNKv95YVYIezMD2p+B8JJOwXDYzDvIfZjkEsDMfwqXTKx7Xrb8E5uDalfHXp/ZfDsXhVwc8LGfzZzEcyxx5E8olgtjKC1yTrpsNOqfCfGDgcWk63ZVzK6jQujCxFr6cj71FJ4nwtsNNJBIQWjbK1r2vYHS4GmtVhMG8riOJGd22VRcn+XflSammUWODi23s/X4MeIbz52kxDN9ozPIyKHa7G5yhmUc7b6V2vHPHcLjPJaBZ4zDCsIV1QqyofScyvcEAnkb6bUJ4FCptNjYY25qiyYnL2LRrk+TGtJ+j6SWMyYOaHFqvtLGWWVffE4B/U8gaZaiMnjUk26rjt+geB8cwkXDcRg5DiC+JZWZ0jjKpkyFQA0oL6qddN64MOEwd/XNicv7OHiv8ziLCsci5bgixBsQdCCNwQdjXovD/0fTY2NpIJ8NlS3mBmkVo7i/qHldL6i40OtMrew0owxJycqv12MWI4xh1xkDwxv9VhCIUfL5kiXJnz2OXM+eQb2sRtyzY7DcPY3jkxUQP3Hiimt2Eiypf4rRHhGHBscdEe6RYhl+ZjX8hWtPA80qF8JJDiwouyws3mqOphkVX+QNHcR6F1a9fEy43jYOFjwcAYQpIZWZ7Z5ZWGXMVW4RQugUE9STy56rSWuDbQEXBDA3uNxbkRRCQ6bbkHflt/Cg9y0IqKpAeRbmSOXTt76ki37c6EyHTbmOe4vY/ltSjMbcth136URW0g40sT35dKlVEdTf4VdUXBw5K1MHnRLQ86NaRnTDgappuakg1bPalOhMY81qbw+Bp5FjUgE3JY6KiqCzux5KqgsewrseGsKkax4h9SZGIJF1iggynESkHRmbOIkB0JZtL5bBguJ+Tgnk8qES4uVkQ5BpAgUzKBtlL+Wo0+7JR0kZZm3pic/F46HyykcRvnBWVmbOVAbNmXNlGYlTYD0hbXa5Ne6iT+yuERzppjMdor/AHooiM3oPI5cuvVx+EV83aK46V9Q+kKL6xwfh2Jj1SNVR7fdLIqG/Szx5feRRjw2Jm2cIvhvf/EfP8PDc33/AK3pskNqHDS6VuwfEIQyrLB5ilhmIkkjbKSL2ynLcDtXPyzubSjdGHifFHmkMkhu5Chm/FkVUDHqxCi55m5r13GcOcBw7DxrpPjlMk7feEQClIAeSnMM3Ug8qxfSrwDD4PEJBho8t4hIzM7uxLM6hfUbADLfQX1r0P0kx+fgcBjYxdBGEe2uXOqkX6WZGX3kVbTV9zz3lU3jraL9I+fx4e4p+B4jLhZVmhbK67HkeqsOanmKmHlFqTinuKgm7PRlGLjuez+lDh8eJweH4rAuUy5VnUdSCAT3VlKE8/T0pf0PTkYbinaBT8knqY7FeX4ZjR95sQ3ljnlWVnYjt6T+8KX9E3+jcV/3Yf8AsnrrXmT+B47TWCUeidL5Wj59DHpWjDYuSCRZYXKSIbqy7g/qOo2POhw7aVWIapHrOKa3Ponjnh8eP4bDxaNAk2iYkLoG9Xllj3DgWO+VtdhXzMxgj89zz3O9fUr/AFfwrlfRsS/2YPPNLmB/cQtXyyINYajXt2J61Sfc4PZuJR6JtL5DSg07bUnyAKjOw5i9jy5g/wA6CRjc6jccu2opS8muwSDU1KqEm5v25W61KouDhn5mDfWjWlmiFKzoxy2GircVFNHDiCjBha42uAw73VgQRvoRSHQhuDSWYeQHIiBLvmJ8qMaZpH6DbuTYC5IB08TxayuojBEUSCOEG18i3OZrfeZiznu5qRpi8WCsUckiKQSkEQCKeTFIVC37kXov7AxSKzthpgqe2fLayf3tPT8aO4kXFS95oWI9K9V4O8ZLho5MLio/Owc18y/eQn2mXqDobXBuARrv5SGUGtmF4fJMSIo3kItcIpc67aLc8j8qRNp7F8sITjUjsY7wlGWLYHFQTxk+lXkSCZezJKVB9436Ck4LwhIXHnS4aBLi7SYiE2F9bKjlmPb8xWDFcEmiW8sMkY6ujJvt7QoIcGzkKilmOyqLk+4Deg2r4JJS07S27+tvseo+lXiUGKxaSYeVZQIgjZc2hV3O5ABuH5E7Gq8FeMUgifCYxDJg5b3FrmMt7RA3K3101B1GtcNPDOLBt9WnudgY3BPcAi5+FZHQqSrAqw0KsCCD0IOorOUlLUJHDjlBY7uv7PS4/wACgnPgMTBiIjsDKkcq9mVyB8dPcK5f/Z1YzfFzxxqN0jkTETN2VYyVUnq7ADvtXJMBYgKuYnYAXJPQCtM/AZ4lLSYeZEG5aN0A+LC1a096KKMo+65/v19AvEvGzimQBfLghXy4IgbiNB1P3mNgSedh0r1/0aQRQYbGifEYaI4mNUjDzxX9iQXYBiVF3G+uh0rwqLpWeeOjGVOxsnsylj0LZembZfC0qGwlwrj8SYvDWPf1SA/MVpwXCMNGwfG4hGUa+Rhj50kn7JkX7OMdTmJ6W3rG/hXGWv8AVcRY7HypLHoQbWqsP4VxjH04WdvdE5/Sm+hNu1TmvobPFniuTHyKSojhiGWGFfZjXQfE2A1sNgBauKsW3bbtypirQSk3sANr797fLWg3ZeOOMI0uBE8QP6Up00921MklOmgub6X6dDSGlNtuV9+9iKZEZ0VAtv1qUUW5+FSqrg8+a94A1YqGoBSstCIwGiO1UoqyKQ6kem+imcrxjDW5mRT3BifT52PwovBU0y8ZEqEqgnczuTljEWdvN8xj6QLX35252oPoqW/GML/ekPyikrmT+KsVFiJbTOy+Y945GMsTAMfS0b3Vh8KdbI48kXLI0u37HccnifGYhsPbyWlcx2FhlJ0sOQO4HQiqwEmWWJhusiEEbizA6Gu14/4NDE+Gmw6CJcXh1mMQ2jZgCQo5Kcw07H3Dz+CP2kY6uo+bCoyW5145KWNV2PXfSixbis9/uiNR2HlqdPiTXl5x6T7q9P8ASY3+VcR/6f8A8UdeYxDek+6lyeZh9n/hj8kem+lOSSTGYYqGZzhICMoJbMS5uLa3v0pnj/HLIcIGYNikwyriyCD9pZbK5GhcHPfpep9JnEp4cThxFNLHbCQaJI6C/rBNlI10/KqXDLi+Evi5EVcThpVjaRVCeejFLeYFsC4z+1a/p7mqy3tHHh93RJ8cf3seWkGlet+kaUtHw0HW2CjOvVgtz/y15B69R9IrWHD/APcIf1qcfKztyfyw+v4PNIKRiDRROSQALkmwAFySdAAOdZ8RJQSOxyVHrfE+IJ4Dw4cvNn/5XcD8jXkuBYmSOUSwj1w/aXHILuTYjTUDve1ex4vxGWDgfDjGxXNLiL6A3+0e24rzcPjKcRSxyOXjlQowIUW1BVrhb6EbVZnmYrp0lVv8mSKpLFe2pFuh60NipYFSGW2h03Fx+RHzqNMdCFJuO3+NTO+00Kmi0sCRbvb47Uh8ODbU6f1/GnzMWXQH+B0OtIaa24I2v8eelMiE6KjS21XUja5P9XqVRcHFNe8KNEKEnWiFBlMbtDFq2qhRhaQ6EdPwr4hOAnE6RJJKoOQuzBVzAq3pW1zYkannVrxWEytL9TiLMxbK8kzRgk39gMCRfkWPxrm2pkYtWsHhRcrOlxXis2Kl82dszWCiwCqqj2UVRoqi507mr4VilhkWRollZGVlDMyqCpuLhbFtbaX5UhaNam27s6PCjWlcHT8R+IDjZWmeFY5WyhmVnsQoyj0textYXB5Vz4wAwLLnXmuYrftcaiptVgUG29zQxKMdKOzx7xGMbIsk+GTMqBBkkkQZVJIBGvU7WpGL41JJEkCqkUCHMIowQC343ZiWdu5PwrIiUVBzbBD2eEa24EFACCy5lvqLlb9rjUV1+N+K1xXl+bg4T5SCNMsk6WQbLo+tu9YZBpWYpahGTRWeCMmmzfhPEMcIYxYKFZCrBZC80jRlgQHUO5UML3BtXnvK26fL4dq2uotSitUuwLEo8HZx3i9ZMLFhWwcZiguY/tZc4JvmJYEXvc8rVhwHFcPGyt9RicqQQJJZmX4rcA+43HasRShKU2pkf/PBbL8srHzNLJLKx9UjtI2gIuxLNYH30jIRa1/ZtfTqDz05GnnY23rO0zfhG2mt72t/jQGaUUVa1IZO+t7+/tVtMdfTt3oXmOunMDfemItoOKMC/fl0qqqJjc3Fv6NSqLg5J+YSd6sVRqVmCDDVqcr0gUSmkZ0xZo501RSA9OVqUtFmhG0pjNpWZXoy9LRVMb5tGJKz3psQFBoKZsiflVlqQptRtJSUOmNL6Uh3oS9KL0UhnIItQk0BeqVqehNRZahLVZNKLURWy31BB5iktuO36/8ASmM1JZrXoolJin5nUH/D3ilqgtud761cswO2/uPX3UJmH9XpiDaCgXnve29SrhcG/wD0qVRHLOrFmpUNSgCJYo1oBVqaVnShyCmhqQrUy9KVixitRo9JWjWgOmNz0yJqStOQ0rGs0qdKpmoM9UzUtFSM9ValtRBr0xkxbVa1TCqQ0ROoWaltTDQsKxmJJpTmmuaQZlvvrTEZMXfU+4fxNLN9+/8ADYU15V69qAOOR0pkRl8woAdb9v1qUUBB2q6dHPJbiialCd6us0JGRdQVVWKDHi3Y1Wpoas4og1JR1RkaQKlKSXSj82gVtDaIGlB+9MU0BkMJqZqA0BagNdDr1SmlK1HesawjrQ5aoPUJomsstUJoCaEtWBYDNSmvY+/T56VHahvTEGwHfX4j+FUgO/e/y2qNKOZq1kA57UxLqMhOpNrXtz99Srje9+1SmXBGfmEtUFW29StYkYjIcMz5sqlsil3trlQEAse12Hzpd67nAOJR4cxs2VxK5WdQxBWEqY2U6WOZZJD/AMKcxQYKSCJZ45Sk0ZkRVdB9qFAk+3hLAWIPlko1gwJBtuqtjJ10OOGpkERdlVAWZiAoGpJOwFdlcbCJcV5mSaFiqiw8t2UG3mQXX7NwBmF9ORBBIpD4oLjFaGdQE8vy5imVbpGtmZLG13BDaHc3zcwUU3xRz58OUtmtZhmUhlcEXK7qSNwdO1BevQYfG4f6zC5WGImKYYgJrBnKyCIoDmCk+gkLdQbEW1AmBxmGd80yoiyKuHNgGKDy7Ni3soGbOEb0i5sw1vcgKyPscBZLU4S10OFzwiIxzlbNLpIgzSwkKMsq6euO98yHcaixANa0xMTE5XWNzi3Mj5QLwHKIjHdbZVIkJTS+ZdDb0gosjXQ44epnG1dCF0MOIQSRgtPH5ZYZSYx52dhZTlXWIlRbYWBtTBiI/qaJmTzL4jNsCFIj8vMDGS97SZQCMpa+lAfxfgckEXow1djF4yE4NVDR+cIYr3Ue0sspcKwW4lyGMamzLmG4FcuTDKkrIzghQ1mW9mIW6jUXW5sDcaG4PWiaGW72Ek1QetLQw6XckZ3DZSPZGbIy5lFybDe3wvpQhh0Hmk/aKpO32f2eZwCtxvJpyy/PGeRCM9A71peGIZrS7FMo/Evp8y5tobtp2Ru11LHGZHDP6BmysCNdfQLkW1HurGeRUYyaq9bBBDlH2hzZCbXuM3lubezp9oEW2tw52teokUBK3dgCELagkBr+Zb0alNPT96++lMQeRGJxcUGU9L6VpxixqqGNixK3cE+y2VCw2GmYsOe3zzZz06cxzogU09xmHvrfepUha97i23frUp0Qm9yjUqE1KVlIEqVKlAo3sa8Pg1dAfMVWzMCGPIBSLc76nQ72362vDQQPto7nqbAaR2ub6e224H+bNr3FYqlGiTk+50Rw5CBaVQxsCSygC8mS9t9BZvdeqPCyMnrTLISA2wUa6sSbDY6dja9c+r/T8qFDRb7nSj4au7SptspU/wCrdgdTyZVW3PNy0oZsIEUnzY2IIFlN735/3dxfqCOhPPor0tFY33OmcEoKAyKczkMVIsqKFJPPU3Nv7o3JsBjwQaxWVdbWDWDC7AWPYate2wuba254arLUKH37m+Dh2e2WRCTy1JtYNew7G1t7i3MUOHwasoIkRWNrBiAAMzKb876KeWjc+WINVA0aBv3NsWGVlPrAN2sCVUMugVtb2OY6jpqNjV/2cP8AbRaZuf4Wt11uNRbesRNUaxmn3NsOADNlMiAei5Gvtamw7C9+9uWtKjwisoIcC4v6mAy6t6SLXY5VvuPbWs2aluba0Uic77mjFYcJlAYMSCWKkFRqQoHPYX16iszLfnaqMvY1PM7Hn+VPRBy6EMeg1/nVhNPzqibrpf8AWq87qCPf351jXQ6Iak+79alVC979rVKZEJS3C8s1PLNSpRaNHIyCM1PLNSpQobW6K8s1PJNSpRoTWyeUanlmpUrUDWy/LNX5ZqVKDSKRyyJ5ZqeWalShSGeSRPLNTyzUqVqRvFlZPLNTIalStSGWWRXlmp5Z7VKlHSibyyAeK9v62oGw5vvv/RqVKNE3NsasR7UD4c9db3/lapUrUHW6Cw8Fr9OnTrUqVKYg5O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3492" name="AutoShape 4" descr="data:image/jpeg;base64,/9j/4AAQSkZJRgABAQAAAQABAAD/2wCEAAkGBhQSERUUEhQVFRQVFxgYFRcXGBcUFxUYFxgYGBQVFxcXHCYeFxwlGhcXHy8gJCcpLCwsFR4xNTAqNSYrLCkBCQoKDgwOGg8PGiwkHCQsLCwsKSwsKSwsKSksLiwpLCwsKSwsLCwsLCwpKSksLCksLCwsLCwpLCwsLCwsLCksKf/AABEIARYAtQMBIgACEQEDEQH/xAAbAAACAwEBAQAAAAAAAAAAAAACAwABBAUGB//EAEgQAAIBAgQEAwQHBQMJCQAAAAECAwARBBIhMQVBUWEGEyIycYGRBxQjQlKhwWKSseHwFXLRJTM0Q1N0gqLxFiRjc4Oys7TC/8QAGgEAAwEBAQEAAAAAAAAAAAAAAQIDAAQFBv/EAC0RAAICAQMCAwgDAQEAAAAAAAABAhEDEiExQVETMvAEImFxgaGx0TORwfEU/9oADAMBAAIRAxEAPwD5cTUvUNVXKz6CKVF3qXpsWGzKWDL6RdhrcLcDNtrqyjTr76Z/ZctyAh3A/Du2VdGsRc7AgE2PSsZ6TNepetC4BiQB95WZN/WFBLBdL30I15imvwaUNlC5jcj0kWuCBoTa49SG40tIvWsb3TEDRx036g+l1tdsu4OpLLY2OmqP+6aOHBudAhuLX2+9ly7n9pfnSspHSBlqwK0RYRybBTfNl5e1ppv3HzHWrOEfQ5Dra2x3AI92hB+I60pdaTNkqlFaZMI4Nsp57WI0FzqNNte4ol4dJexUj2tT+yLkaa30251gNxRkNDWv6g/4baX9pe++v7LfunpVf2fJ+A/l0B66aEe69EFxMwFEBWr+z2s5BBCs6m17nJa7DTbX8j8axGAeMEtawLAkbem1j3vc2G/pOmlY1x4Mci0ut8nDpL2yc7aFTrmycj+LSljhslr5eYAGmtywuOVgVI33IoiPQZDVa1rPDZOS3PYg8wN723Nu1tazOMpKsQCDYi40NawVFiDexOY6Xq9bkXPX+NNNtdRbntv3qgR26fyo2DQioCbkE32qUUXP86lOmcs4rUCd6lqhqxSM6YopXI1BI32099dOTBSiTIJGJKkm7MtjnysDc/7W+t+V9K54FRotKFjOBoTByWQ3sC2VLsRqSwuOguhHyrRFw+bQBwNR/rDbfILW/ugafs9q56pR+UOlaw6G/wDhtnwEoCszkGzk5mb0kFywBF9bBj3zaXuaObAyIrku2ULckFvUwbIRboGAF+w+GARi9M8vnzoWFY33+xuXBSg+3Y3J0dtSXVCbgblsu/Y8tD/s6QldRcWsSxGrWIINr30QX39kdKwqg6VaxjpQsosb9IN7+khnz7HNdculgAxN7WJ3tWjCwuz5TK1isj3WS49EbNdiCct8tjfUCsxWoVoWM8dqjY3D3Df5xheZ4gWLKbg6FrXsD5nUj1H4hhopGmRC8gztbMC1+aki+9iCPgaziMVRTStYPCdGt8BINFditnIF2v6YklfQcyJbcje9wNqU+EkIOZzl8tZSDnIINttLFgXX96sxiHShaKjYvhy7/Y0iJzHnzyNmWRms9guQ3Ie51J9q2mhFrmm4nh88byL5hJRSxIdwGsSSBf2jZXa3RG5i1YPLqxGK1g8N+kbm4XNmVfMvnJA9bWByo/qJ2uZgPe3es0uBkMTSltCL6k5r58tjcb5mDX29Q53AQ0YqZR0o2DQ+/wBhb6879edhck/nf50p49DoLXB5DT309zYE0JNYZpC4U1PPv199SmIalOuDjmlqEmoKIioBSsvFBA0bDSgApgoFURRRAUQFXagOkdHh2JVIpD6c+ZbAhWuLG4s2oHcUcKRkKCyhMi5hYFs+YZ/2hpqG2sLdq5gFEKTSDw+p0ViiCgm2b1ZgGvqAcoXXW5t13Ooto3DvGjG1spUNqA1mRs2W+vtBSvK+YXA2HMU0YFCiix31Oo8cJcC4yXIvfKQLgr0uNSL9uVqzzRxAXFjobWY3v6LaXNhq/wAtzzy5aBhWSN4ddTXlQqPZBsNrDUs973OmgX5iocLH/tB77r1a35BT/wAW1Y71DRoOl9zZJh4zc5gNNACu+Qnnt6gB/wAVVJhY7n16WJFiNbZtNT2XX9rtWMVL1qBpfcksQBYA3AJAPIjrSmiuCDTLVRNENGebDjQ25jr8aVYZiLHS+19bj8v5VsIoJCALnlTCOK5FeV6bVkdLDS9rj8udq1tMO/LkdjzH5UtpAf4bEb0USkkwMODc37e6pRx2uR0qVRHHNblVYWqvRrU2dcSwKJRQrTFoFEWKJagNXagOEKIChBo1oDosLRVANaIigUSIDUahqE1g2UwqhRg0JWsK0CaCnAUJFEDQF6lqsioBWFBNCbUZFAVogZnsc3LQd/hQyxnX3g9eVrWolkHUXuR8jpUMg+e3eiR2AgS17bcqlEhBvapVFwcc/MKpiml0xaVnRANTRigCUQFKWQxaIGhWjUUB0QLRAUYWiEVAoolCqkNMy1o4Ri1hxEUjpnVHDMuhuB0DaEjcA6XAvQDK0hKcMnYArDKQdiI3IPuNtaTiMLKntxyJpf1Iy6Dc6iq4spMhLSeeTr5hJJa/Ns3qVuoO3cWJ6HCcfLh8JPOJZFzkQQqGIDOSHmfLexCxgLtvOtMkc05ySs5sctNGtPxs4ECNMiefN60yKIssVyA8ipZWLkHL6QbDMb5lrJBLQaotiyakNK0LCiNUwoFWAaq1Was0RAKoipIbC/SlHEjvtfYnesK2kVItyOm/x5VlEdrfmL/mOh/xrVK/puPhp+lKeYfw3BG9MiMkgMODrfnaroo2uT2+FSqLg45+YVamJQCmqKRnRBbBLRCqQ1Z0oFkEBTUrOsgPOnRmgPE0qKZas/ngcxTY5L7UjLpoI0M0ZUlWFiNwdCKtm5VrxPEkkIaWIl7AFkfJnygAM6lGGawFyLX3tck0EJKb6GTAcNaeTIpAFizu2iRoPakc8lH56AXJArXIqYzFQwITHhIQQC2hWFLyYjEP0dgGY9PSvIVlxPFiyeUoWOO4JRL+ojYuxJZyOVzYcgKyoTZgCQGGVrG1xcGx6i4B+Ap06OaUXP8Aw9Fx3DQ4nExJl8sCNsTiZPvrDkDxRAHRcuHSMInIygG5BJ5vF8SCUjEEcAQXsl2f7RVIWRyAzEC2h1BLa9EScVm80zeYfMK5Cwyi62C5bAWtYDlyvvrWHzvUSTdiSSSbkk6km+pNM5WLixODV9DYNqs1l+tjqPnVfWx1HzpKO3Uh+WrIpH1iqbFAURNSGmlZLHtYAfC/+NKOL10BPutRDEX+6dj03G4oiOSYSJYAUmaEkHr+VhytzqSSEi1mHPl22N6tsT1BFrdOfPSsI2uBcEVr9OXaqpqSXv2/OpVEcU172wgHWnIazkUxDSsvBmlRVSHpUU1UhpS/Q+i8Lx2FxnDoIOIERyyyzpDisqgo8XllfMYWuCJcpvocupBsw8Vx/gM2BmMM62bdWGquvJ0PMfmNjrRcUH+TsH/52LP/ANYfpXX8P+LYpIRgeJgvhv8AVTDWXCnYFTqSnbWw5EaU7p7M44KWO5R3Vu19en6K8D8fkjM6BroMLiHVWAYK6IXR1DAgG4+N682+LJJLElibkncnqa9M3hGXAzT5iJIXweJaGdNY5UMehBF7GxFx/EWNef8ADmCSfEKJTaFLyTtr6Yk9Um2tzoo7uKVp8FIZI3Ka+B7PBcGjk4VPGv8ApkQjxjDn5TKQEHPSI5yOsi14xTcV6jwxxqGHiX1p8WjCVnWVfJmCsku66rYKPTa+gyCuP4o4McHjJoPuo3oPWNvVGf3SB7waEltaBhm1Nxl13/fr4novo+4+iNMMYqy4aOEN60RzH9rFECpIuBaQ3F+Vef8AFPAzgsXJAdVBzRNyeNtUa/PTQ91NTho/7rjm/wDDhX97ExN/+K7MH+U+FFd8Xw4XX8UuFO47lLf8o/FR5VC34eRyXF0/tTPO8JwYnls5yxIpkmcbpEmrkftHRVHNnUV6H6WcaFnihgVY4Dh4nCKqi5YsQWIF20CjflXn+K3w2FXDD/OzhZsT1VbZsNAfgfNYdXQfdrp/SaLy4M9cBhj+T0VsmFyc8sZdN6/Z0vC3FnXgmPcWzwPCInKqzIJGRWCkgm2/zNeSh8W4sNcTtfuFI+RFj8q9H4SlCcF4mzIsgz4b0tmCn7QblGVtLg6EbVxvD/iKCLERPJg4MqupJBxBKgMDmAaZgSN7EHai+gkUrn7t7/DsjNxDGfXMZmNo/PkQcgEzFUvYaaDWun42nlwWNkw8GbDxxWEYX0tIuUWldxrIWNzck22FrWryx121/kLk/LWvX4P6TC8aw8Rw8WOiUWVn9M6jtKNfjoTzNBV1HyKSacVaXQ4/EfEL4mCNJMvmRuxMgRFaRWVQA5UDMVKnU8m7VhWP02vvfX316TxR4awww0WOwDOcNK5jaOTV4ZLE5b8xYHry1N9PNqdK0rKYXFxuJCNfdcfw/wAKW66b63vf3VTTG17cgdxz5UDTWvcbH36GgO2g4kGttO3SpQRy3v8Ax61KouDjnJagTRJQGjU0rLxZoWqaoho7UhdHoMVi8G+DggDYkSwtK2fyo8jeaVJXL51wBkWxueemunnmguKNBTCwrNhxwUUdrgXi+SHCYnByXeCaJxGNzFIwNit/uk7jvcc75sBiMMmDlivOJ5mQu4SMoEQ5hELyBiC+Vi2mqLpprzgRRRYdpGCRqzuxsqqCzE9ABqa2pivBBW/qZliHw58/fXrPFniDD4uPD5RN9YgiWJpGVAswW2rWkJUg5jz9o++sM/hgwm2JxEMD847vNKv95YVYIezMD2p+B8JJOwXDYzDvIfZjkEsDMfwqXTKx7Xrb8E5uDalfHXp/ZfDsXhVwc8LGfzZzEcyxx5E8olgtjKC1yTrpsNOqfCfGDgcWk63ZVzK6jQujCxFr6cj71FJ4nwtsNNJBIQWjbK1r2vYHS4GmtVhMG8riOJGd22VRcn+XflSammUWODi23s/X4MeIbz52kxDN9ozPIyKHa7G5yhmUc7b6V2vHPHcLjPJaBZ4zDCsIV1QqyofScyvcEAnkb6bUJ4FCptNjYY25qiyYnL2LRrk+TGtJ+j6SWMyYOaHFqvtLGWWVffE4B/U8gaZaiMnjUk26rjt+geB8cwkXDcRg5DiC+JZWZ0jjKpkyFQA0oL6qddN64MOEwd/XNicv7OHiv8ziLCsci5bgixBsQdCCNwQdjXovD/0fTY2NpIJ8NlS3mBmkVo7i/qHldL6i40OtMrew0owxJycqv12MWI4xh1xkDwxv9VhCIUfL5kiXJnz2OXM+eQb2sRtyzY7DcPY3jkxUQP3Hiimt2Eiypf4rRHhGHBscdEe6RYhl+ZjX8hWtPA80qF8JJDiwouyws3mqOphkVX+QNHcR6F1a9fEy43jYOFjwcAYQpIZWZ7Z5ZWGXMVW4RQugUE9STy56rSWuDbQEXBDA3uNxbkRRCQ6bbkHflt/Cg9y0IqKpAeRbmSOXTt76ki37c6EyHTbmOe4vY/ltSjMbcth136URW0g40sT35dKlVEdTf4VdUXBw5K1MHnRLQ86NaRnTDgappuakg1bPalOhMY81qbw+Bp5FjUgE3JY6KiqCzux5KqgsewrseGsKkax4h9SZGIJF1iggynESkHRmbOIkB0JZtL5bBguJ+Tgnk8qES4uVkQ5BpAgUzKBtlL+Wo0+7JR0kZZm3pic/F46HyykcRvnBWVmbOVAbNmXNlGYlTYD0hbXa5Ne6iT+yuERzppjMdor/AHooiM3oPI5cuvVx+EV83aK46V9Q+kKL6xwfh2Jj1SNVR7fdLIqG/Szx5feRRjw2Jm2cIvhvf/EfP8PDc33/AK3pskNqHDS6VuwfEIQyrLB5ilhmIkkjbKSL2ynLcDtXPyzubSjdGHifFHmkMkhu5Chm/FkVUDHqxCi55m5r13GcOcBw7DxrpPjlMk7feEQClIAeSnMM3Ug8qxfSrwDD4PEJBho8t4hIzM7uxLM6hfUbADLfQX1r0P0kx+fgcBjYxdBGEe2uXOqkX6WZGX3kVbTV9zz3lU3jraL9I+fx4e4p+B4jLhZVmhbK67HkeqsOanmKmHlFqTinuKgm7PRlGLjuez+lDh8eJweH4rAuUy5VnUdSCAT3VlKE8/T0pf0PTkYbinaBT8knqY7FeX4ZjR95sQ3ljnlWVnYjt6T+8KX9E3+jcV/3Yf8AsnrrXmT+B47TWCUeidL5Wj59DHpWjDYuSCRZYXKSIbqy7g/qOo2POhw7aVWIapHrOKa3Ponjnh8eP4bDxaNAk2iYkLoG9Xllj3DgWO+VtdhXzMxgj89zz3O9fUr/AFfwrlfRsS/2YPPNLmB/cQtXyyINYajXt2J61Sfc4PZuJR6JtL5DSg07bUnyAKjOw5i9jy5g/wA6CRjc6jccu2opS8muwSDU1KqEm5v25W61KouDhn5mDfWjWlmiFKzoxy2GircVFNHDiCjBha42uAw73VgQRvoRSHQhuDSWYeQHIiBLvmJ8qMaZpH6DbuTYC5IB08TxayuojBEUSCOEG18i3OZrfeZiznu5qRpi8WCsUckiKQSkEQCKeTFIVC37kXov7AxSKzthpgqe2fLayf3tPT8aO4kXFS95oWI9K9V4O8ZLho5MLio/Owc18y/eQn2mXqDobXBuARrv5SGUGtmF4fJMSIo3kItcIpc67aLc8j8qRNp7F8sITjUjsY7wlGWLYHFQTxk+lXkSCZezJKVB9436Ck4LwhIXHnS4aBLi7SYiE2F9bKjlmPb8xWDFcEmiW8sMkY6ujJvt7QoIcGzkKilmOyqLk+4Deg2r4JJS07S27+tvseo+lXiUGKxaSYeVZQIgjZc2hV3O5ABuH5E7Gq8FeMUgifCYxDJg5b3FrmMt7RA3K3101B1GtcNPDOLBt9WnudgY3BPcAi5+FZHQqSrAqw0KsCCD0IOorOUlLUJHDjlBY7uv7PS4/wACgnPgMTBiIjsDKkcq9mVyB8dPcK5f/Z1YzfFzxxqN0jkTETN2VYyVUnq7ADvtXJMBYgKuYnYAXJPQCtM/AZ4lLSYeZEG5aN0A+LC1a096KKMo+65/v19AvEvGzimQBfLghXy4IgbiNB1P3mNgSedh0r1/0aQRQYbGifEYaI4mNUjDzxX9iQXYBiVF3G+uh0rwqLpWeeOjGVOxsnsylj0LZembZfC0qGwlwrj8SYvDWPf1SA/MVpwXCMNGwfG4hGUa+Rhj50kn7JkX7OMdTmJ6W3rG/hXGWv8AVcRY7HypLHoQbWqsP4VxjH04WdvdE5/Sm+hNu1TmvobPFniuTHyKSojhiGWGFfZjXQfE2A1sNgBauKsW3bbtypirQSk3sANr797fLWg3ZeOOMI0uBE8QP6Up00921MklOmgub6X6dDSGlNtuV9+9iKZEZ0VAtv1qUUW5+FSqrg8+a94A1YqGoBSstCIwGiO1UoqyKQ6kem+imcrxjDW5mRT3BifT52PwovBU0y8ZEqEqgnczuTljEWdvN8xj6QLX35252oPoqW/GML/ekPyikrmT+KsVFiJbTOy+Y945GMsTAMfS0b3Vh8KdbI48kXLI0u37HccnifGYhsPbyWlcx2FhlJ0sOQO4HQiqwEmWWJhusiEEbizA6Gu14/4NDE+Gmw6CJcXh1mMQ2jZgCQo5Kcw07H3Dz+CP2kY6uo+bCoyW5145KWNV2PXfSixbis9/uiNR2HlqdPiTXl5x6T7q9P8ASY3+VcR/6f8A8UdeYxDek+6lyeZh9n/hj8kem+lOSSTGYYqGZzhICMoJbMS5uLa3v0pnj/HLIcIGYNikwyriyCD9pZbK5GhcHPfpep9JnEp4cThxFNLHbCQaJI6C/rBNlI10/KqXDLi+Evi5EVcThpVjaRVCeejFLeYFsC4z+1a/p7mqy3tHHh93RJ8cf3seWkGlet+kaUtHw0HW2CjOvVgtz/y15B69R9IrWHD/APcIf1qcfKztyfyw+v4PNIKRiDRROSQALkmwAFySdAAOdZ8RJQSOxyVHrfE+IJ4Dw4cvNn/5XcD8jXkuBYmSOUSwj1w/aXHILuTYjTUDve1ex4vxGWDgfDjGxXNLiL6A3+0e24rzcPjKcRSxyOXjlQowIUW1BVrhb6EbVZnmYrp0lVv8mSKpLFe2pFuh60NipYFSGW2h03Fx+RHzqNMdCFJuO3+NTO+00Kmi0sCRbvb47Uh8ODbU6f1/GnzMWXQH+B0OtIaa24I2v8eelMiE6KjS21XUja5P9XqVRcHFNe8KNEKEnWiFBlMbtDFq2qhRhaQ6EdPwr4hOAnE6RJJKoOQuzBVzAq3pW1zYkannVrxWEytL9TiLMxbK8kzRgk39gMCRfkWPxrm2pkYtWsHhRcrOlxXis2Kl82dszWCiwCqqj2UVRoqi507mr4VilhkWRollZGVlDMyqCpuLhbFtbaX5UhaNam27s6PCjWlcHT8R+IDjZWmeFY5WyhmVnsQoyj0textYXB5Vz4wAwLLnXmuYrftcaiptVgUG29zQxKMdKOzx7xGMbIsk+GTMqBBkkkQZVJIBGvU7WpGL41JJEkCqkUCHMIowQC343ZiWdu5PwrIiUVBzbBD2eEa24EFACCy5lvqLlb9rjUV1+N+K1xXl+bg4T5SCNMsk6WQbLo+tu9YZBpWYpahGTRWeCMmmzfhPEMcIYxYKFZCrBZC80jRlgQHUO5UML3BtXnvK26fL4dq2uotSitUuwLEo8HZx3i9ZMLFhWwcZiguY/tZc4JvmJYEXvc8rVhwHFcPGyt9RicqQQJJZmX4rcA+43HasRShKU2pkf/PBbL8srHzNLJLKx9UjtI2gIuxLNYH30jIRa1/ZtfTqDz05GnnY23rO0zfhG2mt72t/jQGaUUVa1IZO+t7+/tVtMdfTt3oXmOunMDfemItoOKMC/fl0qqqJjc3Fv6NSqLg5J+YSd6sVRqVmCDDVqcr0gUSmkZ0xZo501RSA9OVqUtFmhG0pjNpWZXoy9LRVMb5tGJKz3psQFBoKZsiflVlqQptRtJSUOmNL6Uh3oS9KL0UhnIItQk0BeqVqehNRZahLVZNKLURWy31BB5iktuO36/8ASmM1JZrXoolJin5nUH/D3ilqgtud761cswO2/uPX3UJmH9XpiDaCgXnve29SrhcG/wD0qVRHLOrFmpUNSgCJYo1oBVqaVnShyCmhqQrUy9KVixitRo9JWjWgOmNz0yJqStOQ0rGs0qdKpmoM9UzUtFSM9ValtRBr0xkxbVa1TCqQ0ROoWaltTDQsKxmJJpTmmuaQZlvvrTEZMXfU+4fxNLN9+/8ADYU15V69qAOOR0pkRl8woAdb9v1qUUBB2q6dHPJbiialCd6us0JGRdQVVWKDHi3Y1Wpoas4og1JR1RkaQKlKSXSj82gVtDaIGlB+9MU0BkMJqZqA0BagNdDr1SmlK1HesawjrQ5aoPUJomsstUJoCaEtWBYDNSmvY+/T56VHahvTEGwHfX4j+FUgO/e/y2qNKOZq1kA57UxLqMhOpNrXtz99Srje9+1SmXBGfmEtUFW29StYkYjIcMz5sqlsil3trlQEAse12Hzpd67nAOJR4cxs2VxK5WdQxBWEqY2U6WOZZJD/AMKcxQYKSCJZ45Sk0ZkRVdB9qFAk+3hLAWIPlko1gwJBtuqtjJ10OOGpkERdlVAWZiAoGpJOwFdlcbCJcV5mSaFiqiw8t2UG3mQXX7NwBmF9ORBBIpD4oLjFaGdQE8vy5imVbpGtmZLG13BDaHc3zcwUU3xRz58OUtmtZhmUhlcEXK7qSNwdO1BevQYfG4f6zC5WGImKYYgJrBnKyCIoDmCk+gkLdQbEW1AmBxmGd80yoiyKuHNgGKDy7Ni3soGbOEb0i5sw1vcgKyPscBZLU4S10OFzwiIxzlbNLpIgzSwkKMsq6euO98yHcaixANa0xMTE5XWNzi3Mj5QLwHKIjHdbZVIkJTS+ZdDb0gosjXQ44epnG1dCF0MOIQSRgtPH5ZYZSYx52dhZTlXWIlRbYWBtTBiI/qaJmTzL4jNsCFIj8vMDGS97SZQCMpa+lAfxfgckEXow1djF4yE4NVDR+cIYr3Ue0sspcKwW4lyGMamzLmG4FcuTDKkrIzghQ1mW9mIW6jUXW5sDcaG4PWiaGW72Ek1QetLQw6XckZ3DZSPZGbIy5lFybDe3wvpQhh0Hmk/aKpO32f2eZwCtxvJpyy/PGeRCM9A71peGIZrS7FMo/Evp8y5tobtp2Ru11LHGZHDP6BmysCNdfQLkW1HurGeRUYyaq9bBBDlH2hzZCbXuM3lubezp9oEW2tw52teokUBK3dgCELagkBr+Zb0alNPT96++lMQeRGJxcUGU9L6VpxixqqGNixK3cE+y2VCw2GmYsOe3zzZz06cxzogU09xmHvrfepUha97i23frUp0Qm9yjUqE1KVlIEqVKlAo3sa8Pg1dAfMVWzMCGPIBSLc76nQ72362vDQQPto7nqbAaR2ub6e224H+bNr3FYqlGiTk+50Rw5CBaVQxsCSygC8mS9t9BZvdeqPCyMnrTLISA2wUa6sSbDY6dja9c+r/T8qFDRb7nSj4au7SptspU/wCrdgdTyZVW3PNy0oZsIEUnzY2IIFlN735/3dxfqCOhPPor0tFY33OmcEoKAyKczkMVIsqKFJPPU3Nv7o3JsBjwQaxWVdbWDWDC7AWPYate2wuba254arLUKH37m+Dh2e2WRCTy1JtYNew7G1t7i3MUOHwasoIkRWNrBiAAMzKb876KeWjc+WINVA0aBv3NsWGVlPrAN2sCVUMugVtb2OY6jpqNjV/2cP8AbRaZuf4Wt11uNRbesRNUaxmn3NsOADNlMiAei5Gvtamw7C9+9uWtKjwisoIcC4v6mAy6t6SLXY5VvuPbWs2aluba0Uic77mjFYcJlAYMSCWKkFRqQoHPYX16iszLfnaqMvY1PM7Hn+VPRBy6EMeg1/nVhNPzqibrpf8AWq87qCPf351jXQ6Iak+79alVC979rVKZEJS3C8s1PLNSpRaNHIyCM1PLNSpQobW6K8s1PJNSpRoTWyeUanlmpUrUDWy/LNX5ZqVKDSKRyyJ5ZqeWalShSGeSRPLNTyzUqVqRvFlZPLNTIalStSGWWRXlmp5Z7VKlHSibyyAeK9v62oGw5vvv/RqVKNE3NsasR7UD4c9db3/lapUrUHW6Cw8Fr9OnTrUqVKYg5O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3494" name="Picture 6" descr="http://www.echoinghim.com/blog/wp-content/uploads/2011/12/NamesOfGodBible.jpg"/>
          <p:cNvPicPr>
            <a:picLocks noChangeAspect="1" noChangeArrowheads="1"/>
          </p:cNvPicPr>
          <p:nvPr/>
        </p:nvPicPr>
        <p:blipFill>
          <a:blip r:embed="rId3" cstate="print"/>
          <a:srcRect/>
          <a:stretch>
            <a:fillRect/>
          </a:stretch>
        </p:blipFill>
        <p:spPr bwMode="auto">
          <a:xfrm>
            <a:off x="0" y="2943304"/>
            <a:ext cx="2428892" cy="3914696"/>
          </a:xfrm>
          <a:prstGeom prst="rect">
            <a:avLst/>
          </a:prstGeom>
          <a:noFill/>
        </p:spPr>
      </p:pic>
      <p:sp>
        <p:nvSpPr>
          <p:cNvPr id="8" name="CaixaDeTexto 7"/>
          <p:cNvSpPr txBox="1"/>
          <p:nvPr/>
        </p:nvSpPr>
        <p:spPr>
          <a:xfrm>
            <a:off x="2786050" y="3214686"/>
            <a:ext cx="6143668" cy="1569660"/>
          </a:xfrm>
          <a:prstGeom prst="rect">
            <a:avLst/>
          </a:prstGeom>
          <a:solidFill>
            <a:schemeClr val="bg1"/>
          </a:solidFill>
        </p:spPr>
        <p:txBody>
          <a:bodyPr wrap="square" rtlCol="0">
            <a:spAutoFit/>
          </a:bodyPr>
          <a:lstStyle/>
          <a:p>
            <a:r>
              <a:rPr lang="pt-BR" sz="2400" dirty="0" smtClean="0"/>
              <a:t>“Nela, ele também foi </a:t>
            </a:r>
            <a:r>
              <a:rPr lang="pt-BR" sz="2400" b="1" u="sng" dirty="0" smtClean="0">
                <a:solidFill>
                  <a:srgbClr val="FF0000"/>
                </a:solidFill>
              </a:rPr>
              <a:t>para proclamar sua vitória aos espíritos mantidos na prisão</a:t>
            </a:r>
            <a:r>
              <a:rPr lang="pt-BR" sz="2400" dirty="0" smtClean="0"/>
              <a:t>.”NAMES OF GOD BIBLE</a:t>
            </a:r>
          </a:p>
          <a:p>
            <a:endParaRPr lang="pt-B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642910" y="3929066"/>
            <a:ext cx="8072494" cy="2585323"/>
          </a:xfrm>
          <a:prstGeom prst="rect">
            <a:avLst/>
          </a:prstGeom>
          <a:solidFill>
            <a:schemeClr val="bg1"/>
          </a:solidFill>
        </p:spPr>
        <p:txBody>
          <a:bodyPr wrap="square" rtlCol="0">
            <a:spAutoFit/>
          </a:bodyPr>
          <a:lstStyle/>
          <a:p>
            <a:r>
              <a:rPr lang="en-US" b="1" dirty="0"/>
              <a:t>Vine’s Expository Dictionary of Old and New Testament Words (</a:t>
            </a:r>
            <a:r>
              <a:rPr lang="en-US" b="1" dirty="0" err="1"/>
              <a:t>Dicionário</a:t>
            </a:r>
            <a:r>
              <a:rPr lang="en-US" b="1" dirty="0"/>
              <a:t> </a:t>
            </a:r>
            <a:r>
              <a:rPr lang="en-US" b="1" dirty="0" err="1"/>
              <a:t>Expositivo</a:t>
            </a:r>
            <a:r>
              <a:rPr lang="pt-BR" b="1" dirty="0" smtClean="0"/>
              <a:t>de </a:t>
            </a:r>
            <a:r>
              <a:rPr lang="pt-BR" b="1" dirty="0"/>
              <a:t>Palavras do Velho e do Novo Testamento, de </a:t>
            </a:r>
            <a:r>
              <a:rPr lang="pt-BR" b="1" dirty="0" err="1"/>
              <a:t>Vine</a:t>
            </a:r>
            <a:r>
              <a:rPr lang="pt-BR" b="1" dirty="0"/>
              <a:t>),</a:t>
            </a:r>
            <a:r>
              <a:rPr lang="pt-BR" dirty="0"/>
              <a:t> diz: “Em I Ped. 3:19, a provável referência é, não a boas novas (não havendo evidência real de que Noé as tenha pregado, nem havendo evidência de que os espíritos das pessoas antediluvianas estejam realmente ‘em prisão’), mas ao ato de Cristo, depois de Sua ressurreição, de proclamar Sua vitória aos decaídos espíritos angélicos.”  Página 892 CPAD 2° Edição 2003</a:t>
            </a:r>
          </a:p>
          <a:p>
            <a:r>
              <a:rPr lang="pt-BR" dirty="0" smtClean="0"/>
              <a:t/>
            </a:r>
            <a:br>
              <a:rPr lang="pt-BR" dirty="0" smtClean="0"/>
            </a:br>
            <a:endParaRPr lang="pt-BR" dirty="0"/>
          </a:p>
        </p:txBody>
      </p:sp>
      <p:pic>
        <p:nvPicPr>
          <p:cNvPr id="67586" name="Picture 2" descr="http://ecx.images-amazon.com/images/I/412kHxcfecL._AA278_PIkin4,BottomRight,-34,22_AA300_SH20_OU15_.jpg"/>
          <p:cNvPicPr>
            <a:picLocks noChangeAspect="1" noChangeArrowheads="1"/>
          </p:cNvPicPr>
          <p:nvPr/>
        </p:nvPicPr>
        <p:blipFill>
          <a:blip r:embed="rId3"/>
          <a:srcRect/>
          <a:stretch>
            <a:fillRect/>
          </a:stretch>
        </p:blipFill>
        <p:spPr bwMode="auto">
          <a:xfrm>
            <a:off x="2714612" y="357166"/>
            <a:ext cx="2857500" cy="2857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357158" y="4429132"/>
            <a:ext cx="8358246" cy="1938992"/>
          </a:xfrm>
          <a:prstGeom prst="rect">
            <a:avLst/>
          </a:prstGeom>
          <a:solidFill>
            <a:schemeClr val="bg1"/>
          </a:solidFill>
        </p:spPr>
        <p:txBody>
          <a:bodyPr wrap="square" rtlCol="0">
            <a:spAutoFit/>
          </a:bodyPr>
          <a:lstStyle/>
          <a:p>
            <a:r>
              <a:rPr lang="pt-BR" sz="2400" b="1" dirty="0" smtClean="0"/>
              <a:t>“Porque</a:t>
            </a:r>
            <a:r>
              <a:rPr lang="pt-BR" sz="2400" b="1" dirty="0"/>
              <a:t>, se Deus não perdoou aos anjos que pecaram, mas lançou-os para o abismo mais profundo {Gr. Tártaro} os entregou às cadeias da escuridão, ficando reservados para o juízo; </a:t>
            </a:r>
            <a:r>
              <a:rPr lang="pt-BR" sz="2400" b="1" dirty="0" smtClean="0"/>
              <a:t>”2 Pedro 2:4  JUBILEE BIBLE 2000</a:t>
            </a:r>
            <a:r>
              <a:rPr lang="pt-BR" sz="2400" b="1" dirty="0"/>
              <a:t/>
            </a:r>
            <a:br>
              <a:rPr lang="pt-BR" sz="2400" b="1" dirty="0"/>
            </a:br>
            <a:endParaRPr lang="pt-BR" sz="2400" b="1" dirty="0"/>
          </a:p>
        </p:txBody>
      </p:sp>
      <p:sp>
        <p:nvSpPr>
          <p:cNvPr id="65538" name="AutoShape 2" descr="data:image/jpeg;base64,/9j/4AAQSkZJRgABAQAAAQABAAD/2wCEAAkGBxQTEhUUExQWFhQXFxoYGBgVFxcYHBcVFxgYGBgcHR0YHCggHCElHRcWITEhJSkrLi4uGB8zODMsNygtLisBCgoKDg0OGhAQGiwkHCQsLCwsLCwtLCwsLCwsLCwsLCwsLCwsLCwsLCwsLCwsLCwsLCwsLCwsLCwsLCwsLCwsLP/AABEIAQgAuQMBIgACEQEDEQH/xAAcAAABBQEBAQAAAAAAAAAAAAADAAIEBQYBBwj/xABLEAACAQIEAwQGBQcHDAMAAAABAhEAAwQSITEFE0EGIlFhBzJxgZGhFCNCUrEVNFNic7LRFyQzNXKi8BZ0goOEkrPBw9Ph8SVUwv/EABoBAAMBAQEBAAAAAAAAAAAAAAABAgMEBQb/xAAsEQACAgEEAgAEBgMBAAAAAAAAAQIRAxITITFBUSJSYaEEFCMycYGR4fBC/9oADAMBAAIRAxEAPwD0UVwij5a5lrxaO+wBFOinhKcaEgsjNXAnSpGSllpUFgYrkeVGKazXCtKh2Cy1wUcj5UilFBZHdZpKDUhlpKtLTyFjA8bg00XY6H4UYLrTXAp0xWivuOZn8aRlj4UW8s1y2NanSx2SLRECkyTPSjItFC6U6Cyu5Q8K4LcdalXbcUzLS0jsEbYpjAVINCNuk0NMYYpmXz+VFKaU3L7aljLYLXCKMq1zJXZpOewIWu5KflrtLSFgwulccUZEpZKNIWAKVzLRAlcIpUOwZWuhKIFroWjSOwZSmhetSDTAtFCsYRQrq0cChNSoLITikq0a4utcVaVDsNbowoI6UYiihiuJNAZKkmhstJodkVzXHFEdIphNQxgTTZojDwpvuqCkXpWmxRytNivRo5bBFa4BRwulNC0UFjIroFEy1wilQWAYRSZKMVmuFaWkdgVWiBafFZ7h/atbhvFrLoltygYx38pgkDce+pk4xVsOy+K600rRrYBAI2NLLV0muBWRslCcVKcUIrU6R2RXWmVIZaHlqXEaYgKIaaRT1qWirFXTTiKYTUtFArtBI0o7UO5oKzZSI7UOB40VlrlZso0NMy1zNXQ1emcY6uRSWnU6A4DSFdYVA/KVs3GtKczhSY6eQzbCZqW6AbjeL27YMEOwZVKqQSC2uo9kn3VWWO0MNczd5Zm3ruIO8DxAHXesaxvgEZSSRlVS0ZDJzFwfuwuomYqzAAy8xBbjYroA/SDswJ8SN4O9eXm/E5FLs0UUW3aDjrrYDZMisO9s0TIidMp211iRpWW4c4mzZRpYL3rYObKrEmTA3GpJPgKdhsSQ9zmfWLnCqYkggDcTG8ajTT20W1dVMqC1cU3A8SAohW1nINSSSPIRtUynKUWpcsa7suU4kbaqQ5KhyWAMZtSdh4Rrt0rU8LxvOTPlyiTl1mR47CKxBfODbkZNQ5iGPdBAjbZl112+CwvFBh9WvCD3bYO0gQJA11idztvU4PxEoPn/AAJ0zfXKY66VT8O40nLti5dDXCBqYGYsdIjT3Vcs3j0r1ozUlaMwBWmEUUOGEgyDsRsa41DRSBmlNOjWlUNFI6K41PoTVmykKh3K6DTXNZstA2pmWnMaHUFl4BTqazgakge2qPiPHhym+jshu/YD6K2sEyOg8a7Z5YR7ZyU2XqgAnz3/AAp7EASdB19lUnCuN54FwBXJYQDIERAzeJBn41P4uJstpPw0HjrvHhRvRcHKIaeaHcRxZS2z215jASFB1ImJrzexx1bTqt1ApYsSo7qITpA01bcwBIq3uW2Lq0wIBWGnadCuumhO9QPpgddBbgs0gCAVMAgkn1jO/wAq8/Jn3O0aKNBLFvu3LsXEt5lt2sOtuV5SaORG59YyNBr7pti7C90XIHUjQzB6gbDT3eNZvhWNs2w9pHtpbRs7MjSJQdQQJGUL6sGQR51Mw2JUXVccwo6GHGiLDT1kzoB191YfiYKbuv8AY4tpBMHcw127y2cpcjUW4BYozs6rsQTLAmNelOvJbUvdFhrbqSouBdQGgeqSJjQTJ3NN4ji/rIuKoQd7Ox1zfYKt4adQTp7q5w7G3LkDPbPdJCgwW3yqRBGUxOfzPsobbgq6/kXFnOMcOuIbbKSVDZrgVSGYwWyrEQs6anrVBZ4wLzlVGY52EswK2e6CofOJAZkgKNs3WrrguOYrkvT3plSxXSRBJOh8yCCPCq3itq4ouG6uRLQItOHGqHvZT3dSCGMmYgGujC7uMu/BnOPlEm9fFpxeQB3UBUhcyqz9UYiNJM+AMzUWBy7nMuSlxmZgSCuuYl9BmLQsBZO1VmM4ibJ+qtFRlzXjzCYZlgAZhLErG2h8KNw9biW894OEPfc5gpZG7oXuiTGh3Aro0uMTOz0/s3xVLlq3b7q3Mpi2GzMEQgSYA1gqSOk1c5da8p4XikRFv23L58sKWM6HLDZASYPlB1mtFg+2Fx7fdXXITmgyCDBJHj4L18qpZ0l8RokbZhTcs1kcH2kdWL3bge3OUgqtvJsMxJJnXpHWthZcEAqZUiQRsRVxyRn0UNdaFFSGFAIqJItAq5c0p7UwiayZaAsKbkp70yagsyWP4ziHZpAa0MpS4vqupBgoQDm2MrpsNdarcIHuqbiwUyHIGICsSVymVACneI11301DgL2JAANtAFRc1u46tBzHvT1ncbf86k3sRh7xAt6Xrh7uXUI9sbdAN95iT5UnFOTSX99mNkezw5WvLeVnOpLhxrmVptGSYgGAIA9taa7jXIPOJykQwSWiSN1PlMke/as7ZxpYtbu80KjZy5lbgUOeX5xpr11ouNxb2Wc2jmtLLNltqfWMlYBBB3mZ0is3HI5VfQWki94BxC3eItTbyXUzJbeVzAk6gEQ2kEDes92u4U7XYTD3EaDDIpcHKJJIQeGnXf20HjGFRyt9774dlI76wGIIEaTAMqDsevtFknGr1y2jLiLmIy+sqAWzeU6GIUgj27aj2dUMkFBf99yVbZEwNy5bUfUWmzKolnVGZ40BTLtvIO3ntRcFYxIuDJcRrJUGEGls5mhAOuv2oHjFOxmIVFZjbvG2wACI0rrJ1IUEa6b67RUCzxR7zKbCgZBmbIoRWYCYKbhtgsnWZ6VhKLndIpk6zjlvMbbXlAcFGZTBLicrLIIUiQQdzGtCsYSxhwSl9spIGTKDmJlSpzakEyMq9SahYvEuwa+HCXNA9t9yAQQVjvLObQTqTuKscNi7eWbjWwjhXEiG+u+1AY5QWGpH461GhxX08pBQzD8StX1yWRDIzOqAAEspYEFTG8H3RVfxLFIQPpC3u6VBuqiM0khUMCRJDNMezqDTOH4izhsRyQxF6QpuE5lYOSSIzd06gAyTAEka1cuihy4aWYlc7kLGgZUOzAAgGIO/nWiUccuFx2jF8lJDC4LjJqoKqt5lUlAokg6gAsrNAkgwfZEuWTjgr27nJCElhLAZgZ6EBpMENAPwFT8bfWwzE3bd15MZbUcrMpDh8xJaQI6er1qVgMcAbLlrZ9b1cioSp0eMu8A+/rXRen4n2Ih5nRC6Fb1wCCLayCpIUwWMEgAnL5HeKWGxy6AXLgbqzsPq7j6kuI8ZQD2eIFTbTwwTl3FOfNzVOcOIY95n8Z0AHlpQL/DyzrkAKXIYKWHfu5iIhpkQJOmsiNKybi+y4xO8OcKQrFic5zW4UM3Qs+veUkzPUECK3PY7FlubmXICylQZ6qNhEAeAHhsKyr8PChsloI2YMwHLUK6rvo3QEiNJ00o1u6eZbyw4Rs4LkMGBlWgoMwYSBMQR7azWXS7RSiekvUdqBw7iPODMoGUGB3pOwOoG0zprO1SDXVakrQ+gDN4VwtSIk0xhWTNEcJoc04kGhe+s2Ujz/i+Du3Hh7ttdCjWjIJALGQxE6bdafiMI1phOJW1IHdRElRByqxPrrIMCJ3re8YwdlTz/AKKLtwHVlHf0Gmo1OwFZPiPaB7Ks9+wtoXIGUBHIVBInMBproTArZ4pLp8fwY2UHDcc+ILLy7VzTNzLbPIJ1zBp7uaAMsjep+OdbMZmW0ygG4juxbKZmYHe0bQDwGtPwfFLd5EugJbtEjPzIUlyTlbU7yCdPCfGonaQ3nPJhSVZWXLdiQG3APkpjvdKzcZOdNUhPotLWDywQZAUMqsAVSFMECJIAMwRI99BwF3EhsrvbdXUvnthrYzAyCJEa6amRrHtrOF8Wt2yli+ASmgYyWIXMQZmJ06+2r29xCyEygB1MEQAgytosAjU7mR5aVzzeSL0tWXFIhtavAF5V05rHlm6d8o9fowmYB1Bj3UWK4deFtcRh+66MxZXykshOZiCojUeB+Z01nEbF/D5rqtYygqQV1cAiAzQNWjxiQojyp8fxK0xGqPeWJZZBQfqQBLNmzQSJ9xrrhrSXAm/BZ8/m2h9JS0jXIUrcCEMk6gMpzag6Tt4UCxwuzzXuLZVmHdBLqQcseqD79P1ax+A4m11wPogewhcAAlQ7ZoJEyYMLprqDrWixnD2ufzgrcsBwqZXuQxZWyoAsHUgDWQYPSNcp4dDq6TEm2SMTw7l31xNsaQSbDBcxcnVlJaDpBC/PwjcTttcxLvctgKqg2yyMxML3oXYxOs+MTsafjLVyxbW8bbKuZublP1uULodZnaNeka6xXcZbw+MtqQSqqqlmEZmUxEhgD0knxBpRbVN8rqzNoz2IxouG6CrX0IVmEBCjJDd6NW2OngvSjrjkuWVF62GZTCKnV57gGUk6CARE6GpGOwFu26OtzloynUQJuEZVAZfV36k+/WqjEi4bw5gfmKoFsAZkjKczBgoBY7aEajptXZHTNcGbTRfcMvu7TiFFgMCgtEt6umVlK6GCADEdNjR8Lxnkn6OgnVwGzCQw8S5GeYJJJnp0qs4NZ+lX2vq+bIy5VcvbCsBqCJIUwCxkES21XGPwhS4ty1cyAMUi8oOYgT3SQNNW6DfpWMscHKm/6OnHyiJwpQOaqXAeaO+Lmzu0epJGkk+JEDpU+zYthTy3z8qQQJfvMDJDCIMHYA/wg4jjlnEDluLVm8YtsogMMj5AEZwB3jBIPQtWt7M9kbYw6cwMIykCAhlOpCyPWkiDtHtoyYG/IlSYzsnxazaRly5QdVIzM17ugyBrsIESdq1WFxYuIrgFQyhgGEEA66joarsD2eFq5zOYX1LDmKpYE5ho+hGhAq0Y00mlyUImmGltXGMVLKQEmmZh4/OnutMgVmyyk7cHGArcsNFm2hZ4YhgZkmJAaFGgOkmvPn4qLl45k5uYjmXLkXGYAArr3chkjujQSYrXekrE4tbTm06jD5QGAXM+YmIiNQ0x5R56eSXS9y2uUvcAbuhCTkY7CAvXTz6V6EIa49nNLg9EsYtQbj9wd4wcgIW4FY6MGJBJ1nQQfjCThmOuXOctu2EC9/nN3EuLMldTEeMe2KoLHHHwwNvJcRiQwZrYDq6aZYYHOkGdCIq64H6RUw9vlLYZyAFA5qBQwBkwEhFkjTWpjgceasHTO9mOHu63bpVittjzHUSQxCxoYzEAQQdN/ZU7GXmFojKkXrh5IdVuAOp2KrMBu6AZ3JrP4rtvce6qsUZSRoHYW5IM5QVOUfh461qOEdjsVlF83kuXSrdwhVTK0MB6snr5a+2Vkxrt/wBFqqpEbliXsMxGIe1mdlWMhUSgATuso1hJ1jU61X4THKqtabDpKoUc5kOfMCAQC2syZ1MZiNaPw7FG8Xtm3zmtvCi0pYJmUSukahlM6+zwoPEMO2UG5hr1xrSQbot6IApBEkiQoLeOvsrJRl1JENeS5BzIbIu8l8v9Ii6I2gK8sbSCBrrroaj4S3ea6o5gvrAOcHKAQTIZXBiBERuSBO9Zi7Yt27D3MpzLJCPm5hDAlWdgZ09b1RGUVC4Jwa7fFu9be2gOwY/0fLIC3CAIYnvxAGqmmsEabul9UXG30uTW8SxlsDIL7MwbNmt3brHOTEMmwg90CSPLQ1CfGXbsYf6G7XTDS1+GjTVtIQkEEAmNqq+H4vlZ7AN0q3ea4ltXZXLRzSkkCQxGhzLC+wzvyLcZyovItxYm1dsm21xGEh2WTmJ1g+RNaxxJd8kSQPmM6TbU/VjvIp0zTkzMQBsIkxGh2mak85ltG2+IZLmqsFGiupzL3W66KMux6Gaz+HweW7c5gCXIGSSwUMSRuviQV8J8CKlrh8Th2CoM9lmZlOQlFJksDmBGhE6nU9RVSgukZpMub3FACEM/SNVF0jMxjZe7qFIEgnNlnyrUcPxvKVV5jXLkRJC3CrkEnrA2K+6sEeKrbId8J9aybBtDazBWLAEwGjbbvAa9bXhHF7RcW7Nk21QZsj6llUgAgESCDqNfxrlz4W1dPg6Mb5NDguyuHxl4XrvODnN3gIVwpjNnBOVpGgJOnTw3vC+HJYQIhdoULmdizHLtM9fZVF2XwSP/ADgh809wuxgASJVdgDWmz04zbiga5HmhE10tO1NahsEgZNcYUnNNrJlo4TQ5866xpuceNQykYrjfbMB0RFKo0y0mQwOmw2858KqMdaN9M9u81oohUWkUQ+YfZiIMx3mMADbWgjiuDEtD5SZzANlJAA00j4U1+1Ni2hy2rgUHoNz7f41tHcTTjHkclCqbB4Ds9a7ovtduaBjBHrKZebhbXMNNjEHqdNDxdMBbQuLKC4UAUMJVY1WBMA6kzWTvdu1WDyD4euJgjwjWn3u1+HdgBbbvD7ukSTEA1o999omKxlxwvCq9y05Nv6MphreRe8fFmG8TEVr8Nxq3ZPLS2FtAqqBdMqnTavPsH2jwYWArBe8ZCGDtm0/iKdc7ZYOACH0ggZSIjQb+EVlKOduknRf6ZsMRxmz32s20W6AwRoEZ4bKGIA3Yj49ap8HxnGsGR7thUYEZgjsyyuoEMNj1nrWe/wApsAQrQ6GNgG2Bjpoa5xPtVg3Up3yrCGygrp51cVl+X7E/p+wfaniF25atuyhjbYcs5NbUESrOWzQfOZ8qP2b4mbrFkRFui3km0YkgQGZCDkmSucTvqKqOL8Uwf0ZrdguXJEZ50AMsdd6Z2Z4jFywucBEzH7KmGBzCRuZOgPhXTT2+uUKKWrhlqmFvWrhy2UfmAmHMPbKGO7cG5IiNOlWvAcdisLcuG4xv5lyoLhHMQSWEkkiJJ0k7UfiPF8IoHNdxpIJVgd4kaecaVCt8RwLiOYSII1zywkNvGvsrl3sko8x+xaxwT5ZZ8cfD30tvetkG2ZYWymukAMSCY8h40BOIWMJbUW0uMbhOjuWEnTUEaQIAFCtYrB7regEj1S2kgDUba6Uy/hMFdzTdLbEg3SNvLbofnUqb6ldfwLb54LCzxbD4gKtzD23yQQY+/wCsYAAg7TrtV5fu2wMv0NWWJADSo/siO746eFZ/B8KsL6pYDQj6xz/z8PCrxVQd7yg67xtXNmztP4G6NlipcoPhOIC20pZIno1x26abgx4e+jntQ3XDsNejTEf6OtRLbrGkEHeozpbPht57bD8ayjnkGiN9Fnb7Vk6ckz0GfU+P2aO/am2sZlZT1mBHTfrVDhkAUDQAEwBOg6df8TTMXgrbnM6ho11APwmr3ueStuPou8X2wsWyobN3pg92IAmd/KoGP7aBZKosDfPcA0jwUHrpvVPc4PYYqxtroNJG0/hQrnBUYZCiZfMdNY13rVZIeSVj+hLw3bRxOtpizEhSWGVfAELrUj/K29+jsf77VWJwq0pCi2unXXTT+FN/Jdj9Db+A/hVbkCtC8ljcwqHdVPjIB/xpTk4BhWV2a0c4KTBVVYkmJGWYHhOvlUu9wjG7jCXJ9qaT/pa07AcNx0FWwbgMykmU0yGRGvWYj20seLNHmmYzywfTK/iHYyznZVRXUuRo2x70T4aSZ20NBv8AZxQsZLZXUSpkZtyJ3B/91pUw+PV3dcM/eYMNV0MsT165op2MwOMuAA2LoAJPefOdfMnpVuOWvIlkV9oo8R2OVpBVltraJEAAGVBj4/hUez2DscyWGsqrANJXOwEsPHX8K0lrAYvOz/RnllK/Z0lQszPkKkfRcVmzDCtmJDMZGpBDbT3ZIHjR+r4sTmvaMbf7BWCDKaKM2h6NAHtP/mj4fsjYWySqEsR0AKqVOVVI3zEa5tNwNd61V7B4prSr9HbNJLertPdXfXdjPmK7bweJUd3CtmylcwI2O+kxPSaV57p3Qao14MzY7JWxcXuIz6JAf1T0DDbfc6+dGudlMO662rcRJMgLOZ1ERv6p8/dWguYbEr9YmDPMnNGYaxrG/dBPtoeGwWIy5XwjnKoCyVGua4SZB0PeHQ9KShlfPP3FuJeUUlvszaCMDbTusgRTqGz6AidNdNfKo+E4BbYsBaQDNBkADugv/wDg1f4rh+MM5MOywUgSNBbJIA1/GutYxYlVwTAHMScwOrIV6n9anom/Y1P6oofyCMsBEJ3CSJK75gPZJ8Yp17hnKMMFknXLGmuoMbEVpLQxuSDh7ugyjv6ZRp6oaJqPjcDjLmWMMwCggd4E66xqdh0HSpljnXCZUcvPLRRGyYnLTG/D5T/gVbLw3G6fze4B55NN/A+Xzog4TieuGfXUxl0+dYbOb5Wb72Pyyqs3oA0mN9d6ZcdXOix/Gr5OA4jX6ph8NvjUbEdncTBi0/8Ad3+NSsU7/awWTH7RS4dGBPh7Z18KIxNWtrgeL25Le05dY8da43ZzFFieU3lt/H2Ve1kv9o93H7RUtqevsn3UF7h6NBPiNvnV7/k9iv0TaR93zHjTj2dxHSw3933daNrJ8rDdx+0U/PAMEyPDw9/vofPHgfhVuOzuKmThzp/Z16+NO/ImI/8Aqv8A3P409mfysN3H7PVa5Xa809NNy+Ew/IN4f0ubkm4OiROT3719JJ0rPCPS6VBwf9Gk75VmfGBRqYCpUqVACrlNu+qfYa8z9B2MuXLeI5lx7kG1HMdniVaYzE1LdNID0+lSpVQCrldrzv0y3LwsWOQboPMaeSXBjKd8mtKTpWB6HXapszDASSc30eZ1meX8Zmsh6E8XcuWL5uXHci4sF3ZyO5+sTS1c0B6RSpUqoBUqVKgBUqVKgBUqVKgBUqVKgBViPSZ2tvcPWybKo3M5k5wT6gUiII8TW3ryn08ephf9d+Fuom6QHonEsc1vCXLwjOtlrgB2zBC3wmqX0b9pLuPw9y7eCBlvG2MgIEBLbdSdZc1Ycd/q29/mr/8ACNZX0G/mV/8Azlv+FZobepID0asp6Re0d3A4dbtkIWNwKc4JEEE9CPCtXXnnpt/Mrf7YfutTk6QGy4Ri2vYW3daAz2gxjaSsmK8h9GHaO1gcJirt2SS1oIg3d8jmBO3megr1bsx+YYf9gn7oryH0RdmkxV43boDW7AU5Ts1xvVnxAgmPZWcrtUIvrPanjOLHMw2HCWj6vdBBHiGuEZvaBFdPbviWCYfT8LmtkxmAyH3MJQnyMT416uBQsXhUuo1u4oZGEMrCQQarS/YyJwLjVnF2hdstmU6HoVbqrDoaz/pJ7UXsBatPZVGLuVOcE6BZ0gisf2fB4Zxo4QE8i/AAPg4JtH2hgUmrP05/m+H/AGjfuGk5PS/YjcYi+bmBZzu2HLGNpNuaw/oK/N8R+0X9ytmv9Xf7N/06xnoK/N8R+0X9ym/3IZu+0HHLODsm7eaFGgA1LN0VR1Necr254pjSTgcMFtgxmjP8WYhZ8gNKidoX/KPGuRccLhrBKmWAGVADcierOcnsE16phcVhraKiXLSoohVV0AA+NFuT+gjzW92x4vgu/jMMHtSATlyxP66EhfDUV6B2W7TWcda5lokEaOjesh8D/wAiN6m3MfYYEG7aIIgguhBB3BE15LfROGcYtPh3U4e8QCqkEKrnKyGD9loYfDpquY+eBnsxNebdoPSYxvfR+H2efcmM8FgSN8irqwH3iQPbU30wcZaxgxbQwb7ZSRuLYEtHt0HsJqT6PuF4bB4ZJuWufcUNdbMkydcg12XbziabbbpAZw8V7QL3zYBG+XIh+QaaueyHpITEXORibfIvzlGpysw0K94Sjfqn41s/ynZ/S2/99f41gPSvwixfsHE2nt8+1BOV1m5bG40PrLoQfIjrSdx5TA9KFKs56PuLnFYCzccy4BRz4shyz7xB99aOtE7QCryn08ephf8AXfhbr1avKfTx6mF/134JU5P2gbvjY/8Ajr3+av8A8I1kvQbcH0S+vUYiT7DatAH+6fhW+w1sNZVWEg2wCPEFYNePZMRwDFMwU3cJcgTsGUE5QW+zcWevre/RS4aYHtdec+m+4Bg7Q6m8IHsRiaMfS3gsk5L2b7uQb+3NHzrz/tjxDEcQtnHXF5eGQi1ZU6zn3IMd7YS22wG1Kc1XAj2fsx+YYf8AYJ+6K899A+MULiLRPePLuDzABU/DT416F2Y/MMP+wT9wV4Z2N4fiuUcbgzmfDsoZFEkqySdPtDoV36ilJ00wPoylXm3CvS9h2WL9q5bcaNkGdZG8bMPYRpUPj3pW5g5OBtObr91XcayfuIJLH2xHnV60Mjdorn0jtFh1t68o2lY+dovef97L7asPTn+b4f8AaN+4asfRp2NfDZsTidcTcGx1KKdTJ6sx1NV3p1P83w/7Rv3DUNfC2I2a/wBXf7N/06xnoK/N8R+0X9ytmv8AV3+zf9OsX6CT/N8R+0X9yq/9IZmf8nbWI41iMLiHdAz3GQrlBZiBdUd4EaoSfdWt/kcwn6bEfG1/26mekbsg+IK4vC6Yq1Gg0LqplYP3lO3jtVXwX0sBAbWOsul1O6zIOv6yGGQ+Wvj5VNRT+IRI/kcwn6bEfG1/26h/yecNtX0tHGXFvZlK2y9rMSTK6C3OsUfjPpctZcuEtPcuNopuDKJPgolmPlpPjRvR52Rvc9uIY2ee8lFYaqWEF28Dl7oXoPkVFvhARvTjYPJwzjZXZT7Ssj900uHeifBXbVu6t++VuIrgg2tmAP6PzrfdoOD28Xh3sXPVcbjdWBlWHmCAa8t4bx3F8Ef6NirZuYYseWymN9Ztk6a6k2zBmdfEkkpW+gLz+RzCfpsR8bX/AG6jcQ9FvD7Ccy9irttJAzO1kCTsNbdWNz0t4ILIW8W+7kA+ZMfOsyDi+P3kJXk4JGJkajwMNAzuRI00WT7x6PAHo3YjhFjDYYLhrrXrTMXDsVMzoYKgCNK0FAwOFW1bS3bGVEUKoHRVECj1quhgcXiUtoXuMqIu7MQAPaTXjnpC4ovFMZh8LhDnC5lzjYtcK5mH6qqsz1k161xvhaYqw9i5ORxBymDEg6H3VE7PdlsNgp5FuGbRmYlmI8JPTyqZJvgCwxN4WbLNBK20JgRJCLPXTpQsFi0xCOCogMUZWyupMA7glWEMPmOlH4hhebauW5jOjLO8ZgRMVH4Vw7lZyWzNcYMxChF0AUQo20G+pPwqgIy9lcGDIwtmf2a/wqyvYRHXK6KyjZWUECNtDpR6VFARhcVXW0FjuEiAAAqlViP9IU7DYO3bBFtEQHfIoWfgKTYf6wXJ2Rlj+0VM/wB350egCsx/Z/DXjmu2LTt95kE/Heo7YbD4IKbVhFLtk7gRPss2rMRp3T18Ku6g8VwJuhMrBWR8wJUOPVZYKkidGPyooA+BxQuorrMMJE/+KWJwlu5AuIjgbZ1DR8abw/CC1bVAZjqYG5k6DQb7CpNADOWIywMsREaR4RUThgtA3VtW1TI+VsqqoY5Eee75OBr4VOqvw+BdL1xxcHLuNmKZNQ2RE0adu4DEdaALCoPEOEWL/wDTWbdyNi6AkD2nWp1KmBSPgcNg15lrDIGLKgyKimXYL6xiBr41b2LmZQSIkbSDHvGhqLxjAc+3kzBe8jAlQ4lGDQVO4MVIwdkoiqSCQIlVCj3KNvZSANQsRZV1KuoZTuGAIPtBotRcfheYoEgQwOq5tB7xB8+lMCAvZbBA5hhbM/s1/hVuigAACANABsAKrLvBpJObd8/q/wBrfXU94w3SBpUrAYLl5tZzMTtG5J18TrvSSAl0qVKmBXjiY+6flTTxYfdPxFVwMUE9a838zM6dqJa/lkfdPxFdHFwfsn4iqMtTrTU/zEw2kXo4oPun5U4cSH3TVRbp4NP8xMW2i1/KA8D8qcMcPA1VIajcQw3MCjoGk7GYBA3BB1NP8xIW2i8PEB4H5VxeIg/ZNZhbF/ugv1WWzbr3cygRoZz97wI9zzg2a2yOc2YL62uoPeO3sj2Ub8vYaF6NKeID7p+VOOOH3TWTfCX1CrbcBY112YltvIArp5Ua/hrhul1joD34LKBsDHc72pGoPSCTT35exaF6NKccPA/KuflAeBrLXbF8MDJM5h64EanIJy6iMp21M0+5hb4BCMO8SSxb1TmY6AjqCgjpBp78g0L0ab6ePA/KnfTv1TWXtWcQHBLgrm1E7rJPhPqx79/GlfwDtmgAMS31oc5mVgwC6DQAMPKUEbyDfl7DQjUHG/qmufTx901m8Vw0m7nTuwsKQYJhLiidNpdf90Ukw94rdDuDmUqvhqTr5aEaf+yt+XsNCNG3EAPsmmHiY+6flWUHDb4GXOAhnRDAEyCF8NTI8IifEowt772UAbBpkiRI00EH1f1RSeefsehejS/lUfdPxFI8VH3T8qy74e99lpBDaF4MktkM5ToBEjrv01ZbwV5WY5pzMx9bbvEqdRqAPs+Jqd+fseiPo1A4yPuH4inflYfdPyqgwdp19dsxhZ1nvR3o8pqVFS/xOT2UsUQrUC71p/M0oT3K57NaIpan2zQLrUTDv/g0rCicrU6dKCLw8RXUbSqUhUED11moBeu82jUOguakXoQuVzNRqFQcPXVagB9q7zKeoKDl6WegC5Ti2lFhQTNTgaALlOzU9QqCFq6GoOanMRRYUGU6UB3p1tqEzdKLChy0ga4tcY0gOE0SguaFmNQ2UjqP4128ZU12lUFkREmc29Pw1sA6/Ou0qdCJIiabcXw0PlSpVQgbSPOnaRSpVIzgaug0qVCAcT8aYXrlKiwHq1OZqVKmI4GpytSpUJgIPXWNKlTsBKa5NKlTQjoNJqVKmIGwpsUqVQ0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5540" name="AutoShape 4" descr="data:image/jpeg;base64,/9j/4AAQSkZJRgABAQAAAQABAAD/2wCEAAkGBxQTEhUUExQWFhQXFxoYGBgVFxcYHBcVFxgYGBgcHR0YHCggHCElHRcWITEhJSkrLi4uGB8zODMsNygtLisBCgoKDg0OGhAQGiwkHCQsLCwsLCwtLCwsLCwsLCwsLCwsLCwsLCwsLCwsLCwsLCwsLCwsLCwsLCwsLCwsLCwsLP/AABEIAQgAuQMBIgACEQEDEQH/xAAcAAABBQEBAQAAAAAAAAAAAAADAAIEBQYBBwj/xABLEAACAQIEAwQGBQcHDAMAAAABAhEAAwQSITEFE0EGIlFhBzJxgZGhFCNCUrEVNFNic7LRFyQzNXKi8BZ0goOEkrPBw9Ph8SVUwv/EABoBAAMBAQEBAAAAAAAAAAAAAAABAgMEBQb/xAAsEQACAgEEAgAEBgMBAAAAAAAAAQIRAxITITFBUSJSYaEEFCMycYGR4fBC/9oADAMBAAIRAxEAPwD0UVwij5a5lrxaO+wBFOinhKcaEgsjNXAnSpGSllpUFgYrkeVGKazXCtKh2Cy1wUcj5UilFBZHdZpKDUhlpKtLTyFjA8bg00XY6H4UYLrTXAp0xWivuOZn8aRlj4UW8s1y2NanSx2SLRECkyTPSjItFC6U6Cyu5Q8K4LcdalXbcUzLS0jsEbYpjAVINCNuk0NMYYpmXz+VFKaU3L7aljLYLXCKMq1zJXZpOewIWu5KflrtLSFgwulccUZEpZKNIWAKVzLRAlcIpUOwZWuhKIFroWjSOwZSmhetSDTAtFCsYRQrq0cChNSoLITikq0a4utcVaVDsNbowoI6UYiihiuJNAZKkmhstJodkVzXHFEdIphNQxgTTZojDwpvuqCkXpWmxRytNivRo5bBFa4BRwulNC0UFjIroFEy1wilQWAYRSZKMVmuFaWkdgVWiBafFZ7h/atbhvFrLoltygYx38pgkDce+pk4xVsOy+K600rRrYBAI2NLLV0muBWRslCcVKcUIrU6R2RXWmVIZaHlqXEaYgKIaaRT1qWirFXTTiKYTUtFArtBI0o7UO5oKzZSI7UOB40VlrlZso0NMy1zNXQ1emcY6uRSWnU6A4DSFdYVA/KVs3GtKczhSY6eQzbCZqW6AbjeL27YMEOwZVKqQSC2uo9kn3VWWO0MNczd5Zm3ruIO8DxAHXesaxvgEZSSRlVS0ZDJzFwfuwuomYqzAAy8xBbjYroA/SDswJ8SN4O9eXm/E5FLs0UUW3aDjrrYDZMisO9s0TIidMp211iRpWW4c4mzZRpYL3rYObKrEmTA3GpJPgKdhsSQ9zmfWLnCqYkggDcTG8ajTT20W1dVMqC1cU3A8SAohW1nINSSSPIRtUynKUWpcsa7suU4kbaqQ5KhyWAMZtSdh4Rrt0rU8LxvOTPlyiTl1mR47CKxBfODbkZNQ5iGPdBAjbZl112+CwvFBh9WvCD3bYO0gQJA11idztvU4PxEoPn/AAJ0zfXKY66VT8O40nLti5dDXCBqYGYsdIjT3Vcs3j0r1ozUlaMwBWmEUUOGEgyDsRsa41DRSBmlNOjWlUNFI6K41PoTVmykKh3K6DTXNZstA2pmWnMaHUFl4BTqazgakge2qPiPHhym+jshu/YD6K2sEyOg8a7Z5YR7ZyU2XqgAnz3/AAp7EASdB19lUnCuN54FwBXJYQDIERAzeJBn41P4uJstpPw0HjrvHhRvRcHKIaeaHcRxZS2z215jASFB1ImJrzexx1bTqt1ApYsSo7qITpA01bcwBIq3uW2Lq0wIBWGnadCuumhO9QPpgddBbgs0gCAVMAgkn1jO/wAq8/Jn3O0aKNBLFvu3LsXEt5lt2sOtuV5SaORG59YyNBr7pti7C90XIHUjQzB6gbDT3eNZvhWNs2w9pHtpbRs7MjSJQdQQJGUL6sGQR51Mw2JUXVccwo6GHGiLDT1kzoB191YfiYKbuv8AY4tpBMHcw127y2cpcjUW4BYozs6rsQTLAmNelOvJbUvdFhrbqSouBdQGgeqSJjQTJ3NN4ji/rIuKoQd7Ox1zfYKt4adQTp7q5w7G3LkDPbPdJCgwW3yqRBGUxOfzPsobbgq6/kXFnOMcOuIbbKSVDZrgVSGYwWyrEQs6anrVBZ4wLzlVGY52EswK2e6CofOJAZkgKNs3WrrguOYrkvT3plSxXSRBJOh8yCCPCq3itq4ouG6uRLQItOHGqHvZT3dSCGMmYgGujC7uMu/BnOPlEm9fFpxeQB3UBUhcyqz9UYiNJM+AMzUWBy7nMuSlxmZgSCuuYl9BmLQsBZO1VmM4ibJ+qtFRlzXjzCYZlgAZhLErG2h8KNw9biW894OEPfc5gpZG7oXuiTGh3Aro0uMTOz0/s3xVLlq3b7q3Mpi2GzMEQgSYA1gqSOk1c5da8p4XikRFv23L58sKWM6HLDZASYPlB1mtFg+2Fx7fdXXITmgyCDBJHj4L18qpZ0l8RokbZhTcs1kcH2kdWL3bge3OUgqtvJsMxJJnXpHWthZcEAqZUiQRsRVxyRn0UNdaFFSGFAIqJItAq5c0p7UwiayZaAsKbkp70yagsyWP4ziHZpAa0MpS4vqupBgoQDm2MrpsNdarcIHuqbiwUyHIGICsSVymVACneI11301DgL2JAANtAFRc1u46tBzHvT1ncbf86k3sRh7xAt6Xrh7uXUI9sbdAN95iT5UnFOTSX99mNkezw5WvLeVnOpLhxrmVptGSYgGAIA9taa7jXIPOJykQwSWiSN1PlMke/as7ZxpYtbu80KjZy5lbgUOeX5xpr11ouNxb2Wc2jmtLLNltqfWMlYBBB3mZ0is3HI5VfQWki94BxC3eItTbyXUzJbeVzAk6gEQ2kEDes92u4U7XYTD3EaDDIpcHKJJIQeGnXf20HjGFRyt9774dlI76wGIIEaTAMqDsevtFknGr1y2jLiLmIy+sqAWzeU6GIUgj27aj2dUMkFBf99yVbZEwNy5bUfUWmzKolnVGZ40BTLtvIO3ntRcFYxIuDJcRrJUGEGls5mhAOuv2oHjFOxmIVFZjbvG2wACI0rrJ1IUEa6b67RUCzxR7zKbCgZBmbIoRWYCYKbhtgsnWZ6VhKLndIpk6zjlvMbbXlAcFGZTBLicrLIIUiQQdzGtCsYSxhwSl9spIGTKDmJlSpzakEyMq9SahYvEuwa+HCXNA9t9yAQQVjvLObQTqTuKscNi7eWbjWwjhXEiG+u+1AY5QWGpH461GhxX08pBQzD8StX1yWRDIzOqAAEspYEFTG8H3RVfxLFIQPpC3u6VBuqiM0khUMCRJDNMezqDTOH4izhsRyQxF6QpuE5lYOSSIzd06gAyTAEka1cuihy4aWYlc7kLGgZUOzAAgGIO/nWiUccuFx2jF8lJDC4LjJqoKqt5lUlAokg6gAsrNAkgwfZEuWTjgr27nJCElhLAZgZ6EBpMENAPwFT8bfWwzE3bd15MZbUcrMpDh8xJaQI6er1qVgMcAbLlrZ9b1cioSp0eMu8A+/rXRen4n2Ih5nRC6Fb1wCCLayCpIUwWMEgAnL5HeKWGxy6AXLgbqzsPq7j6kuI8ZQD2eIFTbTwwTl3FOfNzVOcOIY95n8Z0AHlpQL/DyzrkAKXIYKWHfu5iIhpkQJOmsiNKybi+y4xO8OcKQrFic5zW4UM3Qs+veUkzPUECK3PY7FlubmXICylQZ6qNhEAeAHhsKyr8PChsloI2YMwHLUK6rvo3QEiNJ00o1u6eZbyw4Rs4LkMGBlWgoMwYSBMQR7azWXS7RSiekvUdqBw7iPODMoGUGB3pOwOoG0zprO1SDXVakrQ+gDN4VwtSIk0xhWTNEcJoc04kGhe+s2Ujz/i+Du3Hh7ttdCjWjIJALGQxE6bdafiMI1phOJW1IHdRElRByqxPrrIMCJ3re8YwdlTz/AKKLtwHVlHf0Gmo1OwFZPiPaB7Ks9+wtoXIGUBHIVBInMBproTArZ4pLp8fwY2UHDcc+ILLy7VzTNzLbPIJ1zBp7uaAMsjep+OdbMZmW0ygG4juxbKZmYHe0bQDwGtPwfFLd5EugJbtEjPzIUlyTlbU7yCdPCfGonaQ3nPJhSVZWXLdiQG3APkpjvdKzcZOdNUhPotLWDywQZAUMqsAVSFMECJIAMwRI99BwF3EhsrvbdXUvnthrYzAyCJEa6amRrHtrOF8Wt2yli+ASmgYyWIXMQZmJ06+2r29xCyEygB1MEQAgytosAjU7mR5aVzzeSL0tWXFIhtavAF5V05rHlm6d8o9fowmYB1Bj3UWK4deFtcRh+66MxZXykshOZiCojUeB+Z01nEbF/D5rqtYygqQV1cAiAzQNWjxiQojyp8fxK0xGqPeWJZZBQfqQBLNmzQSJ9xrrhrSXAm/BZ8/m2h9JS0jXIUrcCEMk6gMpzag6Tt4UCxwuzzXuLZVmHdBLqQcseqD79P1ax+A4m11wPogewhcAAlQ7ZoJEyYMLprqDrWixnD2ufzgrcsBwqZXuQxZWyoAsHUgDWQYPSNcp4dDq6TEm2SMTw7l31xNsaQSbDBcxcnVlJaDpBC/PwjcTttcxLvctgKqg2yyMxML3oXYxOs+MTsafjLVyxbW8bbKuZublP1uULodZnaNeka6xXcZbw+MtqQSqqqlmEZmUxEhgD0knxBpRbVN8rqzNoz2IxouG6CrX0IVmEBCjJDd6NW2OngvSjrjkuWVF62GZTCKnV57gGUk6CARE6GpGOwFu26OtzloynUQJuEZVAZfV36k+/WqjEi4bw5gfmKoFsAZkjKczBgoBY7aEajptXZHTNcGbTRfcMvu7TiFFgMCgtEt6umVlK6GCADEdNjR8Lxnkn6OgnVwGzCQw8S5GeYJJJnp0qs4NZ+lX2vq+bIy5VcvbCsBqCJIUwCxkES21XGPwhS4ty1cyAMUi8oOYgT3SQNNW6DfpWMscHKm/6OnHyiJwpQOaqXAeaO+Lmzu0epJGkk+JEDpU+zYthTy3z8qQQJfvMDJDCIMHYA/wg4jjlnEDluLVm8YtsogMMj5AEZwB3jBIPQtWt7M9kbYw6cwMIykCAhlOpCyPWkiDtHtoyYG/IlSYzsnxazaRly5QdVIzM17ugyBrsIESdq1WFxYuIrgFQyhgGEEA66joarsD2eFq5zOYX1LDmKpYE5ho+hGhAq0Y00mlyUImmGltXGMVLKQEmmZh4/OnutMgVmyyk7cHGArcsNFm2hZ4YhgZkmJAaFGgOkmvPn4qLl45k5uYjmXLkXGYAArr3chkjujQSYrXekrE4tbTm06jD5QGAXM+YmIiNQ0x5R56eSXS9y2uUvcAbuhCTkY7CAvXTz6V6EIa49nNLg9EsYtQbj9wd4wcgIW4FY6MGJBJ1nQQfjCThmOuXOctu2EC9/nN3EuLMldTEeMe2KoLHHHwwNvJcRiQwZrYDq6aZYYHOkGdCIq64H6RUw9vlLYZyAFA5qBQwBkwEhFkjTWpjgceasHTO9mOHu63bpVittjzHUSQxCxoYzEAQQdN/ZU7GXmFojKkXrh5IdVuAOp2KrMBu6AZ3JrP4rtvce6qsUZSRoHYW5IM5QVOUfh461qOEdjsVlF83kuXSrdwhVTK0MB6snr5a+2Vkxrt/wBFqqpEbliXsMxGIe1mdlWMhUSgATuso1hJ1jU61X4THKqtabDpKoUc5kOfMCAQC2syZ1MZiNaPw7FG8Xtm3zmtvCi0pYJmUSukahlM6+zwoPEMO2UG5hr1xrSQbot6IApBEkiQoLeOvsrJRl1JENeS5BzIbIu8l8v9Ii6I2gK8sbSCBrrroaj4S3ea6o5gvrAOcHKAQTIZXBiBERuSBO9Zi7Yt27D3MpzLJCPm5hDAlWdgZ09b1RGUVC4Jwa7fFu9be2gOwY/0fLIC3CAIYnvxAGqmmsEabul9UXG30uTW8SxlsDIL7MwbNmt3brHOTEMmwg90CSPLQ1CfGXbsYf6G7XTDS1+GjTVtIQkEEAmNqq+H4vlZ7AN0q3ea4ltXZXLRzSkkCQxGhzLC+wzvyLcZyovItxYm1dsm21xGEh2WTmJ1g+RNaxxJd8kSQPmM6TbU/VjvIp0zTkzMQBsIkxGh2mak85ltG2+IZLmqsFGiupzL3W66KMux6Gaz+HweW7c5gCXIGSSwUMSRuviQV8J8CKlrh8Th2CoM9lmZlOQlFJksDmBGhE6nU9RVSgukZpMub3FACEM/SNVF0jMxjZe7qFIEgnNlnyrUcPxvKVV5jXLkRJC3CrkEnrA2K+6sEeKrbId8J9aybBtDazBWLAEwGjbbvAa9bXhHF7RcW7Nk21QZsj6llUgAgESCDqNfxrlz4W1dPg6Mb5NDguyuHxl4XrvODnN3gIVwpjNnBOVpGgJOnTw3vC+HJYQIhdoULmdizHLtM9fZVF2XwSP/ADgh809wuxgASJVdgDWmz04zbiga5HmhE10tO1NahsEgZNcYUnNNrJlo4TQ5866xpuceNQykYrjfbMB0RFKo0y0mQwOmw2858KqMdaN9M9u81oohUWkUQ+YfZiIMx3mMADbWgjiuDEtD5SZzANlJAA00j4U1+1Ni2hy2rgUHoNz7f41tHcTTjHkclCqbB4Ds9a7ovtduaBjBHrKZebhbXMNNjEHqdNDxdMBbQuLKC4UAUMJVY1WBMA6kzWTvdu1WDyD4euJgjwjWn3u1+HdgBbbvD7ukSTEA1o999omKxlxwvCq9y05Nv6MphreRe8fFmG8TEVr8Nxq3ZPLS2FtAqqBdMqnTavPsH2jwYWArBe8ZCGDtm0/iKdc7ZYOACH0ggZSIjQb+EVlKOduknRf6ZsMRxmz32s20W6AwRoEZ4bKGIA3Yj49ap8HxnGsGR7thUYEZgjsyyuoEMNj1nrWe/wApsAQrQ6GNgG2Bjpoa5xPtVg3Up3yrCGygrp51cVl+X7E/p+wfaniF25atuyhjbYcs5NbUESrOWzQfOZ8qP2b4mbrFkRFui3km0YkgQGZCDkmSucTvqKqOL8Uwf0ZrdguXJEZ50AMsdd6Z2Z4jFywucBEzH7KmGBzCRuZOgPhXTT2+uUKKWrhlqmFvWrhy2UfmAmHMPbKGO7cG5IiNOlWvAcdisLcuG4xv5lyoLhHMQSWEkkiJJ0k7UfiPF8IoHNdxpIJVgd4kaecaVCt8RwLiOYSII1zywkNvGvsrl3sko8x+xaxwT5ZZ8cfD30tvetkG2ZYWymukAMSCY8h40BOIWMJbUW0uMbhOjuWEnTUEaQIAFCtYrB7regEj1S2kgDUba6Uy/hMFdzTdLbEg3SNvLbofnUqb6ldfwLb54LCzxbD4gKtzD23yQQY+/wCsYAAg7TrtV5fu2wMv0NWWJADSo/siO746eFZ/B8KsL6pYDQj6xz/z8PCrxVQd7yg67xtXNmztP4G6NlipcoPhOIC20pZIno1x26abgx4e+jntQ3XDsNejTEf6OtRLbrGkEHeozpbPht57bD8ayjnkGiN9Fnb7Vk6ckz0GfU+P2aO/am2sZlZT1mBHTfrVDhkAUDQAEwBOg6df8TTMXgrbnM6ho11APwmr3ueStuPou8X2wsWyobN3pg92IAmd/KoGP7aBZKosDfPcA0jwUHrpvVPc4PYYqxtroNJG0/hQrnBUYZCiZfMdNY13rVZIeSVj+hLw3bRxOtpizEhSWGVfAELrUj/K29+jsf77VWJwq0pCi2unXXTT+FN/Jdj9Db+A/hVbkCtC8ljcwqHdVPjIB/xpTk4BhWV2a0c4KTBVVYkmJGWYHhOvlUu9wjG7jCXJ9qaT/pa07AcNx0FWwbgMykmU0yGRGvWYj20seLNHmmYzywfTK/iHYyznZVRXUuRo2x70T4aSZ20NBv8AZxQsZLZXUSpkZtyJ3B/91pUw+PV3dcM/eYMNV0MsT165op2MwOMuAA2LoAJPefOdfMnpVuOWvIlkV9oo8R2OVpBVltraJEAAGVBj4/hUez2DscyWGsqrANJXOwEsPHX8K0lrAYvOz/RnllK/Z0lQszPkKkfRcVmzDCtmJDMZGpBDbT3ZIHjR+r4sTmvaMbf7BWCDKaKM2h6NAHtP/mj4fsjYWySqEsR0AKqVOVVI3zEa5tNwNd61V7B4prSr9HbNJLertPdXfXdjPmK7bweJUd3CtmylcwI2O+kxPSaV57p3Qao14MzY7JWxcXuIz6JAf1T0DDbfc6+dGudlMO662rcRJMgLOZ1ERv6p8/dWguYbEr9YmDPMnNGYaxrG/dBPtoeGwWIy5XwjnKoCyVGua4SZB0PeHQ9KShlfPP3FuJeUUlvszaCMDbTusgRTqGz6AidNdNfKo+E4BbYsBaQDNBkADugv/wDg1f4rh+MM5MOywUgSNBbJIA1/GutYxYlVwTAHMScwOrIV6n9anom/Y1P6oofyCMsBEJ3CSJK75gPZJ8Yp17hnKMMFknXLGmuoMbEVpLQxuSDh7ugyjv6ZRp6oaJqPjcDjLmWMMwCggd4E66xqdh0HSpljnXCZUcvPLRRGyYnLTG/D5T/gVbLw3G6fze4B55NN/A+Xzog4TieuGfXUxl0+dYbOb5Wb72Pyyqs3oA0mN9d6ZcdXOix/Gr5OA4jX6ph8NvjUbEdncTBi0/8Ad3+NSsU7/awWTH7RS4dGBPh7Z18KIxNWtrgeL25Le05dY8da43ZzFFieU3lt/H2Ve1kv9o93H7RUtqevsn3UF7h6NBPiNvnV7/k9iv0TaR93zHjTj2dxHSw3933daNrJ8rDdx+0U/PAMEyPDw9/vofPHgfhVuOzuKmThzp/Z16+NO/ImI/8Aqv8A3P409mfysN3H7PVa5Xa809NNy+Ew/IN4f0ubkm4OiROT3719JJ0rPCPS6VBwf9Gk75VmfGBRqYCpUqVACrlNu+qfYa8z9B2MuXLeI5lx7kG1HMdniVaYzE1LdNID0+lSpVQCrldrzv0y3LwsWOQboPMaeSXBjKd8mtKTpWB6HXapszDASSc30eZ1meX8Zmsh6E8XcuWL5uXHci4sF3ZyO5+sTS1c0B6RSpUqoBUqVKgBUqVKgBUqVKgBUqVKgBViPSZ2tvcPWybKo3M5k5wT6gUiII8TW3ryn08ephf9d+Fuom6QHonEsc1vCXLwjOtlrgB2zBC3wmqX0b9pLuPw9y7eCBlvG2MgIEBLbdSdZc1Ycd/q29/mr/8ACNZX0G/mV/8Azlv+FZobepID0asp6Re0d3A4dbtkIWNwKc4JEEE9CPCtXXnnpt/Mrf7YfutTk6QGy4Ri2vYW3daAz2gxjaSsmK8h9GHaO1gcJirt2SS1oIg3d8jmBO3megr1bsx+YYf9gn7oryH0RdmkxV43boDW7AU5Ts1xvVnxAgmPZWcrtUIvrPanjOLHMw2HCWj6vdBBHiGuEZvaBFdPbviWCYfT8LmtkxmAyH3MJQnyMT416uBQsXhUuo1u4oZGEMrCQQarS/YyJwLjVnF2hdstmU6HoVbqrDoaz/pJ7UXsBatPZVGLuVOcE6BZ0gisf2fB4Zxo4QE8i/AAPg4JtH2hgUmrP05/m+H/AGjfuGk5PS/YjcYi+bmBZzu2HLGNpNuaw/oK/N8R+0X9ytmv9Xf7N/06xnoK/N8R+0X9ym/3IZu+0HHLODsm7eaFGgA1LN0VR1Necr254pjSTgcMFtgxmjP8WYhZ8gNKidoX/KPGuRccLhrBKmWAGVADcierOcnsE16phcVhraKiXLSoohVV0AA+NFuT+gjzW92x4vgu/jMMHtSATlyxP66EhfDUV6B2W7TWcda5lokEaOjesh8D/wAiN6m3MfYYEG7aIIgguhBB3BE15LfROGcYtPh3U4e8QCqkEKrnKyGD9loYfDpquY+eBnsxNebdoPSYxvfR+H2efcmM8FgSN8irqwH3iQPbU30wcZaxgxbQwb7ZSRuLYEtHt0HsJqT6PuF4bB4ZJuWufcUNdbMkydcg12XbziabbbpAZw8V7QL3zYBG+XIh+QaaueyHpITEXORibfIvzlGpysw0K94Sjfqn41s/ynZ/S2/99f41gPSvwixfsHE2nt8+1BOV1m5bG40PrLoQfIjrSdx5TA9KFKs56PuLnFYCzccy4BRz4shyz7xB99aOtE7QCryn08ephf8AXfhbr1avKfTx6mF/134JU5P2gbvjY/8Ajr3+av8A8I1kvQbcH0S+vUYiT7DatAH+6fhW+w1sNZVWEg2wCPEFYNePZMRwDFMwU3cJcgTsGUE5QW+zcWevre/RS4aYHtdec+m+4Bg7Q6m8IHsRiaMfS3gsk5L2b7uQb+3NHzrz/tjxDEcQtnHXF5eGQi1ZU6zn3IMd7YS22wG1Kc1XAj2fsx+YYf8AYJ+6K899A+MULiLRPePLuDzABU/DT416F2Y/MMP+wT9wV4Z2N4fiuUcbgzmfDsoZFEkqySdPtDoV36ilJ00wPoylXm3CvS9h2WL9q5bcaNkGdZG8bMPYRpUPj3pW5g5OBtObr91XcayfuIJLH2xHnV60Mjdorn0jtFh1t68o2lY+dovef97L7asPTn+b4f8AaN+4asfRp2NfDZsTidcTcGx1KKdTJ6sx1NV3p1P83w/7Rv3DUNfC2I2a/wBXf7N/06xnoK/N8R+0X9ytmv8AV3+zf9OsX6CT/N8R+0X9yq/9IZmf8nbWI41iMLiHdAz3GQrlBZiBdUd4EaoSfdWt/kcwn6bEfG1/26mekbsg+IK4vC6Yq1Gg0LqplYP3lO3jtVXwX0sBAbWOsul1O6zIOv6yGGQ+Wvj5VNRT+IRI/kcwn6bEfG1/26h/yecNtX0tHGXFvZlK2y9rMSTK6C3OsUfjPpctZcuEtPcuNopuDKJPgolmPlpPjRvR52Rvc9uIY2ee8lFYaqWEF28Dl7oXoPkVFvhARvTjYPJwzjZXZT7Ssj900uHeifBXbVu6t++VuIrgg2tmAP6PzrfdoOD28Xh3sXPVcbjdWBlWHmCAa8t4bx3F8Ef6NirZuYYseWymN9Ztk6a6k2zBmdfEkkpW+gLz+RzCfpsR8bX/AG6jcQ9FvD7Ccy9irttJAzO1kCTsNbdWNz0t4ILIW8W+7kA+ZMfOsyDi+P3kJXk4JGJkajwMNAzuRI00WT7x6PAHo3YjhFjDYYLhrrXrTMXDsVMzoYKgCNK0FAwOFW1bS3bGVEUKoHRVECj1quhgcXiUtoXuMqIu7MQAPaTXjnpC4ovFMZh8LhDnC5lzjYtcK5mH6qqsz1k161xvhaYqw9i5ORxBymDEg6H3VE7PdlsNgp5FuGbRmYlmI8JPTyqZJvgCwxN4WbLNBK20JgRJCLPXTpQsFi0xCOCogMUZWyupMA7glWEMPmOlH4hhebauW5jOjLO8ZgRMVH4Vw7lZyWzNcYMxChF0AUQo20G+pPwqgIy9lcGDIwtmf2a/wqyvYRHXK6KyjZWUECNtDpR6VFARhcVXW0FjuEiAAAqlViP9IU7DYO3bBFtEQHfIoWfgKTYf6wXJ2Rlj+0VM/wB350egCsx/Z/DXjmu2LTt95kE/Heo7YbD4IKbVhFLtk7gRPss2rMRp3T18Ku6g8VwJuhMrBWR8wJUOPVZYKkidGPyooA+BxQuorrMMJE/+KWJwlu5AuIjgbZ1DR8abw/CC1bVAZjqYG5k6DQb7CpNADOWIywMsREaR4RUThgtA3VtW1TI+VsqqoY5Eee75OBr4VOqvw+BdL1xxcHLuNmKZNQ2RE0adu4DEdaALCoPEOEWL/wDTWbdyNi6AkD2nWp1KmBSPgcNg15lrDIGLKgyKimXYL6xiBr41b2LmZQSIkbSDHvGhqLxjAc+3kzBe8jAlQ4lGDQVO4MVIwdkoiqSCQIlVCj3KNvZSANQsRZV1KuoZTuGAIPtBotRcfheYoEgQwOq5tB7xB8+lMCAvZbBA5hhbM/s1/hVuigAACANABsAKrLvBpJObd8/q/wBrfXU94w3SBpUrAYLl5tZzMTtG5J18TrvSSAl0qVKmBXjiY+6flTTxYfdPxFVwMUE9a838zM6dqJa/lkfdPxFdHFwfsn4iqMtTrTU/zEw2kXo4oPun5U4cSH3TVRbp4NP8xMW2i1/KA8D8qcMcPA1VIajcQw3MCjoGk7GYBA3BB1NP8xIW2i8PEB4H5VxeIg/ZNZhbF/ugv1WWzbr3cygRoZz97wI9zzg2a2yOc2YL62uoPeO3sj2Ub8vYaF6NKeID7p+VOOOH3TWTfCX1CrbcBY112YltvIArp5Ua/hrhul1joD34LKBsDHc72pGoPSCTT35exaF6NKccPA/KuflAeBrLXbF8MDJM5h64EanIJy6iMp21M0+5hb4BCMO8SSxb1TmY6AjqCgjpBp78g0L0ab6ePA/KnfTv1TWXtWcQHBLgrm1E7rJPhPqx79/GlfwDtmgAMS31oc5mVgwC6DQAMPKUEbyDfl7DQjUHG/qmufTx901m8Vw0m7nTuwsKQYJhLiidNpdf90Ukw94rdDuDmUqvhqTr5aEaf+yt+XsNCNG3EAPsmmHiY+6flWUHDb4GXOAhnRDAEyCF8NTI8IifEowt772UAbBpkiRI00EH1f1RSeefsehejS/lUfdPxFI8VH3T8qy74e99lpBDaF4MktkM5ToBEjrv01ZbwV5WY5pzMx9bbvEqdRqAPs+Jqd+fseiPo1A4yPuH4inflYfdPyqgwdp19dsxhZ1nvR3o8pqVFS/xOT2UsUQrUC71p/M0oT3K57NaIpan2zQLrUTDv/g0rCicrU6dKCLw8RXUbSqUhUED11moBeu82jUOguakXoQuVzNRqFQcPXVagB9q7zKeoKDl6WegC5Ti2lFhQTNTgaALlOzU9QqCFq6GoOanMRRYUGU6UB3p1tqEzdKLChy0ga4tcY0gOE0SguaFmNQ2UjqP4128ZU12lUFkREmc29Pw1sA6/Ou0qdCJIiabcXw0PlSpVQgbSPOnaRSpVIzgaug0qVCAcT8aYXrlKiwHq1OZqVKmI4GpytSpUJgIPXWNKlTsBKa5NKlTQjoNJqVKmIGwpsUqVQ0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5542" name="AutoShape 6" descr="data:image/jpeg;base64,/9j/4AAQSkZJRgABAQAAAQABAAD/2wCEAAkGBxQTEhUUExQWFhQXFxoYGBgVFxcYHBcVFxgYGBgcHR0YHCggHCElHRcWITEhJSkrLi4uGB8zODMsNygtLisBCgoKDg0OGhAQGiwkHCQsLCwsLCwtLCwsLCwsLCwsLCwsLCwsLCwsLCwsLCwsLCwsLCwsLCwsLCwsLCwsLCwsLP/AABEIAQgAuQMBIgACEQEDEQH/xAAcAAABBQEBAQAAAAAAAAAAAAADAAIEBQYBBwj/xABLEAACAQIEAwQGBQcHDAMAAAABAhEAAwQSITEFE0EGIlFhBzJxgZGhFCNCUrEVNFNic7LRFyQzNXKi8BZ0goOEkrPBw9Ph8SVUwv/EABoBAAMBAQEBAAAAAAAAAAAAAAABAgMEBQb/xAAsEQACAgEEAgAEBgMBAAAAAAAAAQIRAxITITFBUSJSYaEEFCMycYGR4fBC/9oADAMBAAIRAxEAPwD0UVwij5a5lrxaO+wBFOinhKcaEgsjNXAnSpGSllpUFgYrkeVGKazXCtKh2Cy1wUcj5UilFBZHdZpKDUhlpKtLTyFjA8bg00XY6H4UYLrTXAp0xWivuOZn8aRlj4UW8s1y2NanSx2SLRECkyTPSjItFC6U6Cyu5Q8K4LcdalXbcUzLS0jsEbYpjAVINCNuk0NMYYpmXz+VFKaU3L7aljLYLXCKMq1zJXZpOewIWu5KflrtLSFgwulccUZEpZKNIWAKVzLRAlcIpUOwZWuhKIFroWjSOwZSmhetSDTAtFCsYRQrq0cChNSoLITikq0a4utcVaVDsNbowoI6UYiihiuJNAZKkmhstJodkVzXHFEdIphNQxgTTZojDwpvuqCkXpWmxRytNivRo5bBFa4BRwulNC0UFjIroFEy1wilQWAYRSZKMVmuFaWkdgVWiBafFZ7h/atbhvFrLoltygYx38pgkDce+pk4xVsOy+K600rRrYBAI2NLLV0muBWRslCcVKcUIrU6R2RXWmVIZaHlqXEaYgKIaaRT1qWirFXTTiKYTUtFArtBI0o7UO5oKzZSI7UOB40VlrlZso0NMy1zNXQ1emcY6uRSWnU6A4DSFdYVA/KVs3GtKczhSY6eQzbCZqW6AbjeL27YMEOwZVKqQSC2uo9kn3VWWO0MNczd5Zm3ruIO8DxAHXesaxvgEZSSRlVS0ZDJzFwfuwuomYqzAAy8xBbjYroA/SDswJ8SN4O9eXm/E5FLs0UUW3aDjrrYDZMisO9s0TIidMp211iRpWW4c4mzZRpYL3rYObKrEmTA3GpJPgKdhsSQ9zmfWLnCqYkggDcTG8ajTT20W1dVMqC1cU3A8SAohW1nINSSSPIRtUynKUWpcsa7suU4kbaqQ5KhyWAMZtSdh4Rrt0rU8LxvOTPlyiTl1mR47CKxBfODbkZNQ5iGPdBAjbZl112+CwvFBh9WvCD3bYO0gQJA11idztvU4PxEoPn/AAJ0zfXKY66VT8O40nLti5dDXCBqYGYsdIjT3Vcs3j0r1ozUlaMwBWmEUUOGEgyDsRsa41DRSBmlNOjWlUNFI6K41PoTVmykKh3K6DTXNZstA2pmWnMaHUFl4BTqazgakge2qPiPHhym+jshu/YD6K2sEyOg8a7Z5YR7ZyU2XqgAnz3/AAp7EASdB19lUnCuN54FwBXJYQDIERAzeJBn41P4uJstpPw0HjrvHhRvRcHKIaeaHcRxZS2z215jASFB1ImJrzexx1bTqt1ApYsSo7qITpA01bcwBIq3uW2Lq0wIBWGnadCuumhO9QPpgddBbgs0gCAVMAgkn1jO/wAq8/Jn3O0aKNBLFvu3LsXEt5lt2sOtuV5SaORG59YyNBr7pti7C90XIHUjQzB6gbDT3eNZvhWNs2w9pHtpbRs7MjSJQdQQJGUL6sGQR51Mw2JUXVccwo6GHGiLDT1kzoB191YfiYKbuv8AY4tpBMHcw127y2cpcjUW4BYozs6rsQTLAmNelOvJbUvdFhrbqSouBdQGgeqSJjQTJ3NN4ji/rIuKoQd7Ox1zfYKt4adQTp7q5w7G3LkDPbPdJCgwW3yqRBGUxOfzPsobbgq6/kXFnOMcOuIbbKSVDZrgVSGYwWyrEQs6anrVBZ4wLzlVGY52EswK2e6CofOJAZkgKNs3WrrguOYrkvT3plSxXSRBJOh8yCCPCq3itq4ouG6uRLQItOHGqHvZT3dSCGMmYgGujC7uMu/BnOPlEm9fFpxeQB3UBUhcyqz9UYiNJM+AMzUWBy7nMuSlxmZgSCuuYl9BmLQsBZO1VmM4ibJ+qtFRlzXjzCYZlgAZhLErG2h8KNw9biW894OEPfc5gpZG7oXuiTGh3Aro0uMTOz0/s3xVLlq3b7q3Mpi2GzMEQgSYA1gqSOk1c5da8p4XikRFv23L58sKWM6HLDZASYPlB1mtFg+2Fx7fdXXITmgyCDBJHj4L18qpZ0l8RokbZhTcs1kcH2kdWL3bge3OUgqtvJsMxJJnXpHWthZcEAqZUiQRsRVxyRn0UNdaFFSGFAIqJItAq5c0p7UwiayZaAsKbkp70yagsyWP4ziHZpAa0MpS4vqupBgoQDm2MrpsNdarcIHuqbiwUyHIGICsSVymVACneI11301DgL2JAANtAFRc1u46tBzHvT1ncbf86k3sRh7xAt6Xrh7uXUI9sbdAN95iT5UnFOTSX99mNkezw5WvLeVnOpLhxrmVptGSYgGAIA9taa7jXIPOJykQwSWiSN1PlMke/as7ZxpYtbu80KjZy5lbgUOeX5xpr11ouNxb2Wc2jmtLLNltqfWMlYBBB3mZ0is3HI5VfQWki94BxC3eItTbyXUzJbeVzAk6gEQ2kEDes92u4U7XYTD3EaDDIpcHKJJIQeGnXf20HjGFRyt9774dlI76wGIIEaTAMqDsevtFknGr1y2jLiLmIy+sqAWzeU6GIUgj27aj2dUMkFBf99yVbZEwNy5bUfUWmzKolnVGZ40BTLtvIO3ntRcFYxIuDJcRrJUGEGls5mhAOuv2oHjFOxmIVFZjbvG2wACI0rrJ1IUEa6b67RUCzxR7zKbCgZBmbIoRWYCYKbhtgsnWZ6VhKLndIpk6zjlvMbbXlAcFGZTBLicrLIIUiQQdzGtCsYSxhwSl9spIGTKDmJlSpzakEyMq9SahYvEuwa+HCXNA9t9yAQQVjvLObQTqTuKscNi7eWbjWwjhXEiG+u+1AY5QWGpH461GhxX08pBQzD8StX1yWRDIzOqAAEspYEFTG8H3RVfxLFIQPpC3u6VBuqiM0khUMCRJDNMezqDTOH4izhsRyQxF6QpuE5lYOSSIzd06gAyTAEka1cuihy4aWYlc7kLGgZUOzAAgGIO/nWiUccuFx2jF8lJDC4LjJqoKqt5lUlAokg6gAsrNAkgwfZEuWTjgr27nJCElhLAZgZ6EBpMENAPwFT8bfWwzE3bd15MZbUcrMpDh8xJaQI6er1qVgMcAbLlrZ9b1cioSp0eMu8A+/rXRen4n2Ih5nRC6Fb1wCCLayCpIUwWMEgAnL5HeKWGxy6AXLgbqzsPq7j6kuI8ZQD2eIFTbTwwTl3FOfNzVOcOIY95n8Z0AHlpQL/DyzrkAKXIYKWHfu5iIhpkQJOmsiNKybi+y4xO8OcKQrFic5zW4UM3Qs+veUkzPUECK3PY7FlubmXICylQZ6qNhEAeAHhsKyr8PChsloI2YMwHLUK6rvo3QEiNJ00o1u6eZbyw4Rs4LkMGBlWgoMwYSBMQR7azWXS7RSiekvUdqBw7iPODMoGUGB3pOwOoG0zprO1SDXVakrQ+gDN4VwtSIk0xhWTNEcJoc04kGhe+s2Ujz/i+Du3Hh7ttdCjWjIJALGQxE6bdafiMI1phOJW1IHdRElRByqxPrrIMCJ3re8YwdlTz/AKKLtwHVlHf0Gmo1OwFZPiPaB7Ks9+wtoXIGUBHIVBInMBproTArZ4pLp8fwY2UHDcc+ILLy7VzTNzLbPIJ1zBp7uaAMsjep+OdbMZmW0ygG4juxbKZmYHe0bQDwGtPwfFLd5EugJbtEjPzIUlyTlbU7yCdPCfGonaQ3nPJhSVZWXLdiQG3APkpjvdKzcZOdNUhPotLWDywQZAUMqsAVSFMECJIAMwRI99BwF3EhsrvbdXUvnthrYzAyCJEa6amRrHtrOF8Wt2yli+ASmgYyWIXMQZmJ06+2r29xCyEygB1MEQAgytosAjU7mR5aVzzeSL0tWXFIhtavAF5V05rHlm6d8o9fowmYB1Bj3UWK4deFtcRh+66MxZXykshOZiCojUeB+Z01nEbF/D5rqtYygqQV1cAiAzQNWjxiQojyp8fxK0xGqPeWJZZBQfqQBLNmzQSJ9xrrhrSXAm/BZ8/m2h9JS0jXIUrcCEMk6gMpzag6Tt4UCxwuzzXuLZVmHdBLqQcseqD79P1ax+A4m11wPogewhcAAlQ7ZoJEyYMLprqDrWixnD2ufzgrcsBwqZXuQxZWyoAsHUgDWQYPSNcp4dDq6TEm2SMTw7l31xNsaQSbDBcxcnVlJaDpBC/PwjcTttcxLvctgKqg2yyMxML3oXYxOs+MTsafjLVyxbW8bbKuZublP1uULodZnaNeka6xXcZbw+MtqQSqqqlmEZmUxEhgD0knxBpRbVN8rqzNoz2IxouG6CrX0IVmEBCjJDd6NW2OngvSjrjkuWVF62GZTCKnV57gGUk6CARE6GpGOwFu26OtzloynUQJuEZVAZfV36k+/WqjEi4bw5gfmKoFsAZkjKczBgoBY7aEajptXZHTNcGbTRfcMvu7TiFFgMCgtEt6umVlK6GCADEdNjR8Lxnkn6OgnVwGzCQw8S5GeYJJJnp0qs4NZ+lX2vq+bIy5VcvbCsBqCJIUwCxkES21XGPwhS4ty1cyAMUi8oOYgT3SQNNW6DfpWMscHKm/6OnHyiJwpQOaqXAeaO+Lmzu0epJGkk+JEDpU+zYthTy3z8qQQJfvMDJDCIMHYA/wg4jjlnEDluLVm8YtsogMMj5AEZwB3jBIPQtWt7M9kbYw6cwMIykCAhlOpCyPWkiDtHtoyYG/IlSYzsnxazaRly5QdVIzM17ugyBrsIESdq1WFxYuIrgFQyhgGEEA66joarsD2eFq5zOYX1LDmKpYE5ho+hGhAq0Y00mlyUImmGltXGMVLKQEmmZh4/OnutMgVmyyk7cHGArcsNFm2hZ4YhgZkmJAaFGgOkmvPn4qLl45k5uYjmXLkXGYAArr3chkjujQSYrXekrE4tbTm06jD5QGAXM+YmIiNQ0x5R56eSXS9y2uUvcAbuhCTkY7CAvXTz6V6EIa49nNLg9EsYtQbj9wd4wcgIW4FY6MGJBJ1nQQfjCThmOuXOctu2EC9/nN3EuLMldTEeMe2KoLHHHwwNvJcRiQwZrYDq6aZYYHOkGdCIq64H6RUw9vlLYZyAFA5qBQwBkwEhFkjTWpjgceasHTO9mOHu63bpVittjzHUSQxCxoYzEAQQdN/ZU7GXmFojKkXrh5IdVuAOp2KrMBu6AZ3JrP4rtvce6qsUZSRoHYW5IM5QVOUfh461qOEdjsVlF83kuXSrdwhVTK0MB6snr5a+2Vkxrt/wBFqqpEbliXsMxGIe1mdlWMhUSgATuso1hJ1jU61X4THKqtabDpKoUc5kOfMCAQC2syZ1MZiNaPw7FG8Xtm3zmtvCi0pYJmUSukahlM6+zwoPEMO2UG5hr1xrSQbot6IApBEkiQoLeOvsrJRl1JENeS5BzIbIu8l8v9Ii6I2gK8sbSCBrrroaj4S3ea6o5gvrAOcHKAQTIZXBiBERuSBO9Zi7Yt27D3MpzLJCPm5hDAlWdgZ09b1RGUVC4Jwa7fFu9be2gOwY/0fLIC3CAIYnvxAGqmmsEabul9UXG30uTW8SxlsDIL7MwbNmt3brHOTEMmwg90CSPLQ1CfGXbsYf6G7XTDS1+GjTVtIQkEEAmNqq+H4vlZ7AN0q3ea4ltXZXLRzSkkCQxGhzLC+wzvyLcZyovItxYm1dsm21xGEh2WTmJ1g+RNaxxJd8kSQPmM6TbU/VjvIp0zTkzMQBsIkxGh2mak85ltG2+IZLmqsFGiupzL3W66KMux6Gaz+HweW7c5gCXIGSSwUMSRuviQV8J8CKlrh8Th2CoM9lmZlOQlFJksDmBGhE6nU9RVSgukZpMub3FACEM/SNVF0jMxjZe7qFIEgnNlnyrUcPxvKVV5jXLkRJC3CrkEnrA2K+6sEeKrbId8J9aybBtDazBWLAEwGjbbvAa9bXhHF7RcW7Nk21QZsj6llUgAgESCDqNfxrlz4W1dPg6Mb5NDguyuHxl4XrvODnN3gIVwpjNnBOVpGgJOnTw3vC+HJYQIhdoULmdizHLtM9fZVF2XwSP/ADgh809wuxgASJVdgDWmz04zbiga5HmhE10tO1NahsEgZNcYUnNNrJlo4TQ5866xpuceNQykYrjfbMB0RFKo0y0mQwOmw2858KqMdaN9M9u81oohUWkUQ+YfZiIMx3mMADbWgjiuDEtD5SZzANlJAA00j4U1+1Ni2hy2rgUHoNz7f41tHcTTjHkclCqbB4Ds9a7ovtduaBjBHrKZebhbXMNNjEHqdNDxdMBbQuLKC4UAUMJVY1WBMA6kzWTvdu1WDyD4euJgjwjWn3u1+HdgBbbvD7ukSTEA1o999omKxlxwvCq9y05Nv6MphreRe8fFmG8TEVr8Nxq3ZPLS2FtAqqBdMqnTavPsH2jwYWArBe8ZCGDtm0/iKdc7ZYOACH0ggZSIjQb+EVlKOduknRf6ZsMRxmz32s20W6AwRoEZ4bKGIA3Yj49ap8HxnGsGR7thUYEZgjsyyuoEMNj1nrWe/wApsAQrQ6GNgG2Bjpoa5xPtVg3Up3yrCGygrp51cVl+X7E/p+wfaniF25atuyhjbYcs5NbUESrOWzQfOZ8qP2b4mbrFkRFui3km0YkgQGZCDkmSucTvqKqOL8Uwf0ZrdguXJEZ50AMsdd6Z2Z4jFywucBEzH7KmGBzCRuZOgPhXTT2+uUKKWrhlqmFvWrhy2UfmAmHMPbKGO7cG5IiNOlWvAcdisLcuG4xv5lyoLhHMQSWEkkiJJ0k7UfiPF8IoHNdxpIJVgd4kaecaVCt8RwLiOYSII1zywkNvGvsrl3sko8x+xaxwT5ZZ8cfD30tvetkG2ZYWymukAMSCY8h40BOIWMJbUW0uMbhOjuWEnTUEaQIAFCtYrB7regEj1S2kgDUba6Uy/hMFdzTdLbEg3SNvLbofnUqb6ldfwLb54LCzxbD4gKtzD23yQQY+/wCsYAAg7TrtV5fu2wMv0NWWJADSo/siO746eFZ/B8KsL6pYDQj6xz/z8PCrxVQd7yg67xtXNmztP4G6NlipcoPhOIC20pZIno1x26abgx4e+jntQ3XDsNejTEf6OtRLbrGkEHeozpbPht57bD8ayjnkGiN9Fnb7Vk6ckz0GfU+P2aO/am2sZlZT1mBHTfrVDhkAUDQAEwBOg6df8TTMXgrbnM6ho11APwmr3ueStuPou8X2wsWyobN3pg92IAmd/KoGP7aBZKosDfPcA0jwUHrpvVPc4PYYqxtroNJG0/hQrnBUYZCiZfMdNY13rVZIeSVj+hLw3bRxOtpizEhSWGVfAELrUj/K29+jsf77VWJwq0pCi2unXXTT+FN/Jdj9Db+A/hVbkCtC8ljcwqHdVPjIB/xpTk4BhWV2a0c4KTBVVYkmJGWYHhOvlUu9wjG7jCXJ9qaT/pa07AcNx0FWwbgMykmU0yGRGvWYj20seLNHmmYzywfTK/iHYyznZVRXUuRo2x70T4aSZ20NBv8AZxQsZLZXUSpkZtyJ3B/91pUw+PV3dcM/eYMNV0MsT165op2MwOMuAA2LoAJPefOdfMnpVuOWvIlkV9oo8R2OVpBVltraJEAAGVBj4/hUez2DscyWGsqrANJXOwEsPHX8K0lrAYvOz/RnllK/Z0lQszPkKkfRcVmzDCtmJDMZGpBDbT3ZIHjR+r4sTmvaMbf7BWCDKaKM2h6NAHtP/mj4fsjYWySqEsR0AKqVOVVI3zEa5tNwNd61V7B4prSr9HbNJLertPdXfXdjPmK7bweJUd3CtmylcwI2O+kxPSaV57p3Qao14MzY7JWxcXuIz6JAf1T0DDbfc6+dGudlMO662rcRJMgLOZ1ERv6p8/dWguYbEr9YmDPMnNGYaxrG/dBPtoeGwWIy5XwjnKoCyVGua4SZB0PeHQ9KShlfPP3FuJeUUlvszaCMDbTusgRTqGz6AidNdNfKo+E4BbYsBaQDNBkADugv/wDg1f4rh+MM5MOywUgSNBbJIA1/GutYxYlVwTAHMScwOrIV6n9anom/Y1P6oofyCMsBEJ3CSJK75gPZJ8Yp17hnKMMFknXLGmuoMbEVpLQxuSDh7ugyjv6ZRp6oaJqPjcDjLmWMMwCggd4E66xqdh0HSpljnXCZUcvPLRRGyYnLTG/D5T/gVbLw3G6fze4B55NN/A+Xzog4TieuGfXUxl0+dYbOb5Wb72Pyyqs3oA0mN9d6ZcdXOix/Gr5OA4jX6ph8NvjUbEdncTBi0/8Ad3+NSsU7/awWTH7RS4dGBPh7Z18KIxNWtrgeL25Le05dY8da43ZzFFieU3lt/H2Ve1kv9o93H7RUtqevsn3UF7h6NBPiNvnV7/k9iv0TaR93zHjTj2dxHSw3933daNrJ8rDdx+0U/PAMEyPDw9/vofPHgfhVuOzuKmThzp/Z16+NO/ImI/8Aqv8A3P409mfysN3H7PVa5Xa809NNy+Ew/IN4f0ubkm4OiROT3719JJ0rPCPS6VBwf9Gk75VmfGBRqYCpUqVACrlNu+qfYa8z9B2MuXLeI5lx7kG1HMdniVaYzE1LdNID0+lSpVQCrldrzv0y3LwsWOQboPMaeSXBjKd8mtKTpWB6HXapszDASSc30eZ1meX8Zmsh6E8XcuWL5uXHci4sF3ZyO5+sTS1c0B6RSpUqoBUqVKgBUqVKgBUqVKgBUqVKgBViPSZ2tvcPWybKo3M5k5wT6gUiII8TW3ryn08ephf9d+Fuom6QHonEsc1vCXLwjOtlrgB2zBC3wmqX0b9pLuPw9y7eCBlvG2MgIEBLbdSdZc1Ycd/q29/mr/8ACNZX0G/mV/8Azlv+FZobepID0asp6Re0d3A4dbtkIWNwKc4JEEE9CPCtXXnnpt/Mrf7YfutTk6QGy4Ri2vYW3daAz2gxjaSsmK8h9GHaO1gcJirt2SS1oIg3d8jmBO3megr1bsx+YYf9gn7oryH0RdmkxV43boDW7AU5Ts1xvVnxAgmPZWcrtUIvrPanjOLHMw2HCWj6vdBBHiGuEZvaBFdPbviWCYfT8LmtkxmAyH3MJQnyMT416uBQsXhUuo1u4oZGEMrCQQarS/YyJwLjVnF2hdstmU6HoVbqrDoaz/pJ7UXsBatPZVGLuVOcE6BZ0gisf2fB4Zxo4QE8i/AAPg4JtH2hgUmrP05/m+H/AGjfuGk5PS/YjcYi+bmBZzu2HLGNpNuaw/oK/N8R+0X9ytmv9Xf7N/06xnoK/N8R+0X9ym/3IZu+0HHLODsm7eaFGgA1LN0VR1Necr254pjSTgcMFtgxmjP8WYhZ8gNKidoX/KPGuRccLhrBKmWAGVADcierOcnsE16phcVhraKiXLSoohVV0AA+NFuT+gjzW92x4vgu/jMMHtSATlyxP66EhfDUV6B2W7TWcda5lokEaOjesh8D/wAiN6m3MfYYEG7aIIgguhBB3BE15LfROGcYtPh3U4e8QCqkEKrnKyGD9loYfDpquY+eBnsxNebdoPSYxvfR+H2efcmM8FgSN8irqwH3iQPbU30wcZaxgxbQwb7ZSRuLYEtHt0HsJqT6PuF4bB4ZJuWufcUNdbMkydcg12XbziabbbpAZw8V7QL3zYBG+XIh+QaaueyHpITEXORibfIvzlGpysw0K94Sjfqn41s/ynZ/S2/99f41gPSvwixfsHE2nt8+1BOV1m5bG40PrLoQfIjrSdx5TA9KFKs56PuLnFYCzccy4BRz4shyz7xB99aOtE7QCryn08ephf8AXfhbr1avKfTx6mF/134JU5P2gbvjY/8Ajr3+av8A8I1kvQbcH0S+vUYiT7DatAH+6fhW+w1sNZVWEg2wCPEFYNePZMRwDFMwU3cJcgTsGUE5QW+zcWevre/RS4aYHtdec+m+4Bg7Q6m8IHsRiaMfS3gsk5L2b7uQb+3NHzrz/tjxDEcQtnHXF5eGQi1ZU6zn3IMd7YS22wG1Kc1XAj2fsx+YYf8AYJ+6K899A+MULiLRPePLuDzABU/DT416F2Y/MMP+wT9wV4Z2N4fiuUcbgzmfDsoZFEkqySdPtDoV36ilJ00wPoylXm3CvS9h2WL9q5bcaNkGdZG8bMPYRpUPj3pW5g5OBtObr91XcayfuIJLH2xHnV60Mjdorn0jtFh1t68o2lY+dovef97L7asPTn+b4f8AaN+4asfRp2NfDZsTidcTcGx1KKdTJ6sx1NV3p1P83w/7Rv3DUNfC2I2a/wBXf7N/06xnoK/N8R+0X9ytmv8AV3+zf9OsX6CT/N8R+0X9yq/9IZmf8nbWI41iMLiHdAz3GQrlBZiBdUd4EaoSfdWt/kcwn6bEfG1/26mekbsg+IK4vC6Yq1Gg0LqplYP3lO3jtVXwX0sBAbWOsul1O6zIOv6yGGQ+Wvj5VNRT+IRI/kcwn6bEfG1/26h/yecNtX0tHGXFvZlK2y9rMSTK6C3OsUfjPpctZcuEtPcuNopuDKJPgolmPlpPjRvR52Rvc9uIY2ee8lFYaqWEF28Dl7oXoPkVFvhARvTjYPJwzjZXZT7Ssj900uHeifBXbVu6t++VuIrgg2tmAP6PzrfdoOD28Xh3sXPVcbjdWBlWHmCAa8t4bx3F8Ef6NirZuYYseWymN9Ztk6a6k2zBmdfEkkpW+gLz+RzCfpsR8bX/AG6jcQ9FvD7Ccy9irttJAzO1kCTsNbdWNz0t4ILIW8W+7kA+ZMfOsyDi+P3kJXk4JGJkajwMNAzuRI00WT7x6PAHo3YjhFjDYYLhrrXrTMXDsVMzoYKgCNK0FAwOFW1bS3bGVEUKoHRVECj1quhgcXiUtoXuMqIu7MQAPaTXjnpC4ovFMZh8LhDnC5lzjYtcK5mH6qqsz1k161xvhaYqw9i5ORxBymDEg6H3VE7PdlsNgp5FuGbRmYlmI8JPTyqZJvgCwxN4WbLNBK20JgRJCLPXTpQsFi0xCOCogMUZWyupMA7glWEMPmOlH4hhebauW5jOjLO8ZgRMVH4Vw7lZyWzNcYMxChF0AUQo20G+pPwqgIy9lcGDIwtmf2a/wqyvYRHXK6KyjZWUECNtDpR6VFARhcVXW0FjuEiAAAqlViP9IU7DYO3bBFtEQHfIoWfgKTYf6wXJ2Rlj+0VM/wB350egCsx/Z/DXjmu2LTt95kE/Heo7YbD4IKbVhFLtk7gRPss2rMRp3T18Ku6g8VwJuhMrBWR8wJUOPVZYKkidGPyooA+BxQuorrMMJE/+KWJwlu5AuIjgbZ1DR8abw/CC1bVAZjqYG5k6DQb7CpNADOWIywMsREaR4RUThgtA3VtW1TI+VsqqoY5Eee75OBr4VOqvw+BdL1xxcHLuNmKZNQ2RE0adu4DEdaALCoPEOEWL/wDTWbdyNi6AkD2nWp1KmBSPgcNg15lrDIGLKgyKimXYL6xiBr41b2LmZQSIkbSDHvGhqLxjAc+3kzBe8jAlQ4lGDQVO4MVIwdkoiqSCQIlVCj3KNvZSANQsRZV1KuoZTuGAIPtBotRcfheYoEgQwOq5tB7xB8+lMCAvZbBA5hhbM/s1/hVuigAACANABsAKrLvBpJObd8/q/wBrfXU94w3SBpUrAYLl5tZzMTtG5J18TrvSSAl0qVKmBXjiY+6flTTxYfdPxFVwMUE9a838zM6dqJa/lkfdPxFdHFwfsn4iqMtTrTU/zEw2kXo4oPun5U4cSH3TVRbp4NP8xMW2i1/KA8D8qcMcPA1VIajcQw3MCjoGk7GYBA3BB1NP8xIW2i8PEB4H5VxeIg/ZNZhbF/ugv1WWzbr3cygRoZz97wI9zzg2a2yOc2YL62uoPeO3sj2Ub8vYaF6NKeID7p+VOOOH3TWTfCX1CrbcBY112YltvIArp5Ua/hrhul1joD34LKBsDHc72pGoPSCTT35exaF6NKccPA/KuflAeBrLXbF8MDJM5h64EanIJy6iMp21M0+5hb4BCMO8SSxb1TmY6AjqCgjpBp78g0L0ab6ePA/KnfTv1TWXtWcQHBLgrm1E7rJPhPqx79/GlfwDtmgAMS31oc5mVgwC6DQAMPKUEbyDfl7DQjUHG/qmufTx901m8Vw0m7nTuwsKQYJhLiidNpdf90Ukw94rdDuDmUqvhqTr5aEaf+yt+XsNCNG3EAPsmmHiY+6flWUHDb4GXOAhnRDAEyCF8NTI8IifEowt772UAbBpkiRI00EH1f1RSeefsehejS/lUfdPxFI8VH3T8qy74e99lpBDaF4MktkM5ToBEjrv01ZbwV5WY5pzMx9bbvEqdRqAPs+Jqd+fseiPo1A4yPuH4inflYfdPyqgwdp19dsxhZ1nvR3o8pqVFS/xOT2UsUQrUC71p/M0oT3K57NaIpan2zQLrUTDv/g0rCicrU6dKCLw8RXUbSqUhUED11moBeu82jUOguakXoQuVzNRqFQcPXVagB9q7zKeoKDl6WegC5Ti2lFhQTNTgaALlOzU9QqCFq6GoOanMRRYUGU6UB3p1tqEzdKLChy0ga4tcY0gOE0SguaFmNQ2UjqP4128ZU12lUFkREmc29Pw1sA6/Ou0qdCJIiabcXw0PlSpVQgbSPOnaRSpVIzgaug0qVCAcT8aYXrlKiwHq1OZqVKmI4GpytSpUJgIPXWNKlTsBKa5NKlTQjoNJqVKmIGwpsUqVQ0U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5544" name="Picture 8" descr="http://www.shop.lifesentencepublishing.com/images/137604803250178609144.jpeg"/>
          <p:cNvPicPr>
            <a:picLocks noChangeAspect="1" noChangeArrowheads="1"/>
          </p:cNvPicPr>
          <p:nvPr/>
        </p:nvPicPr>
        <p:blipFill>
          <a:blip r:embed="rId3"/>
          <a:srcRect/>
          <a:stretch>
            <a:fillRect/>
          </a:stretch>
        </p:blipFill>
        <p:spPr bwMode="auto">
          <a:xfrm>
            <a:off x="2857488" y="357166"/>
            <a:ext cx="2852742" cy="371475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3286084" y="948690"/>
            <a:ext cx="5857916" cy="5909310"/>
          </a:xfrm>
          <a:prstGeom prst="rect">
            <a:avLst/>
          </a:prstGeom>
          <a:solidFill>
            <a:schemeClr val="bg1"/>
          </a:solidFill>
        </p:spPr>
        <p:txBody>
          <a:bodyPr wrap="square" rtlCol="0">
            <a:spAutoFit/>
          </a:bodyPr>
          <a:lstStyle/>
          <a:p>
            <a:r>
              <a:rPr lang="pt-BR" b="1" dirty="0"/>
              <a:t>E navegaram para a terra dos </a:t>
            </a:r>
            <a:r>
              <a:rPr lang="pt-BR" b="1" dirty="0" err="1"/>
              <a:t>gadarenos</a:t>
            </a:r>
            <a:r>
              <a:rPr lang="pt-BR" b="1" dirty="0"/>
              <a:t>, que está defronte da </a:t>
            </a:r>
            <a:r>
              <a:rPr lang="pt-BR" b="1" dirty="0" err="1"/>
              <a:t>Galiléia</a:t>
            </a:r>
            <a:r>
              <a:rPr lang="pt-BR" b="1" dirty="0"/>
              <a:t>.</a:t>
            </a:r>
            <a:r>
              <a:rPr lang="pt-BR" b="1" dirty="0" smtClean="0"/>
              <a:t/>
            </a:r>
            <a:br>
              <a:rPr lang="pt-BR" b="1" dirty="0" smtClean="0"/>
            </a:br>
            <a:r>
              <a:rPr lang="pt-BR" b="1" dirty="0"/>
              <a:t>E, quando desceu para terra, saiu-lhe ao encontro, vindo da cidade, um homem que desde muito tempo estava possesso de demônios, e não andava vestido, nem habitava em qualquer casa, mas nos </a:t>
            </a:r>
            <a:r>
              <a:rPr lang="pt-BR" b="1" dirty="0" smtClean="0"/>
              <a:t>sepulcros.E</a:t>
            </a:r>
            <a:r>
              <a:rPr lang="pt-BR" b="1" dirty="0"/>
              <a:t>, quando viu a Jesus, prostrou-se diante dele, exclamando, e dizendo com grande voz: Que tenho eu contigo, Jesus, Filho do Deus Altíssimo? </a:t>
            </a:r>
            <a:r>
              <a:rPr lang="pt-BR" b="1" u="sng" dirty="0">
                <a:solidFill>
                  <a:srgbClr val="FF0000"/>
                </a:solidFill>
              </a:rPr>
              <a:t>Peço-te que não me </a:t>
            </a:r>
            <a:r>
              <a:rPr lang="pt-BR" b="1" u="sng" dirty="0" smtClean="0">
                <a:solidFill>
                  <a:srgbClr val="FF0000"/>
                </a:solidFill>
              </a:rPr>
              <a:t>atormentes.</a:t>
            </a:r>
            <a:r>
              <a:rPr lang="pt-BR" b="1" dirty="0" smtClean="0"/>
              <a:t>Porque </a:t>
            </a:r>
            <a:r>
              <a:rPr lang="pt-BR" b="1" dirty="0"/>
              <a:t>tinha ordenado ao espírito imundo que saísse daquele homem; pois já havia muito tempo que o arrebatava. E </a:t>
            </a:r>
            <a:r>
              <a:rPr lang="pt-BR" b="1" dirty="0" err="1"/>
              <a:t>guardavamno</a:t>
            </a:r>
            <a:r>
              <a:rPr lang="pt-BR" b="1" dirty="0"/>
              <a:t> preso, com grilhões e cadeias; mas, quebrando as prisões, era impelido pelo demônio para os </a:t>
            </a:r>
            <a:r>
              <a:rPr lang="pt-BR" b="1" dirty="0" smtClean="0"/>
              <a:t>desertos.E </a:t>
            </a:r>
            <a:r>
              <a:rPr lang="pt-BR" b="1" dirty="0"/>
              <a:t>perguntou-lhe Jesus, dizendo: </a:t>
            </a:r>
            <a:r>
              <a:rPr lang="pt-BR" b="1" u="sng" dirty="0">
                <a:solidFill>
                  <a:srgbClr val="FF0000"/>
                </a:solidFill>
              </a:rPr>
              <a:t>Qual é o teu nome</a:t>
            </a:r>
            <a:r>
              <a:rPr lang="pt-BR" b="1" dirty="0"/>
              <a:t>? E ele disse: Legião; porque tinham entrado nele muitos demônios.</a:t>
            </a:r>
            <a:r>
              <a:rPr lang="pt-BR" b="1" dirty="0" smtClean="0"/>
              <a:t/>
            </a:r>
            <a:br>
              <a:rPr lang="pt-BR" b="1" dirty="0" smtClean="0"/>
            </a:br>
            <a:r>
              <a:rPr lang="pt-BR" b="1" dirty="0"/>
              <a:t>E rogavam-lhe que os não mandasse para o </a:t>
            </a:r>
            <a:r>
              <a:rPr lang="pt-BR" b="1" dirty="0" smtClean="0"/>
              <a:t>abismo.E </a:t>
            </a:r>
            <a:r>
              <a:rPr lang="pt-BR" b="1" dirty="0"/>
              <a:t>andava ali pastando no monte uma vara de muitos porcos; e rogaram-lhe que lhes concedesse entrar neles; e </a:t>
            </a:r>
            <a:r>
              <a:rPr lang="pt-BR" b="1" dirty="0" smtClean="0"/>
              <a:t>concedeu-lho.E</a:t>
            </a:r>
            <a:r>
              <a:rPr lang="pt-BR" b="1" dirty="0"/>
              <a:t>, tendo saído os demônios do homem, entraram nos porcos, e a manada precipitou-se de um despenhadeiro no lago, e </a:t>
            </a:r>
            <a:r>
              <a:rPr lang="pt-BR" b="1" dirty="0" smtClean="0"/>
              <a:t>afogou-se.Lucas </a:t>
            </a:r>
            <a:r>
              <a:rPr lang="pt-BR" b="1" dirty="0"/>
              <a:t>8:26-33</a:t>
            </a:r>
          </a:p>
        </p:txBody>
      </p:sp>
      <p:pic>
        <p:nvPicPr>
          <p:cNvPr id="62466" name="Picture 2" descr="http://3.bp.blogspot.com/_szFWuMRXe6k/TSskdWX5uCI/AAAAAAAAAcs/7aJTXoF5eXw/s320/imagesCA48IYB2.jpg"/>
          <p:cNvPicPr>
            <a:picLocks noChangeAspect="1" noChangeArrowheads="1"/>
          </p:cNvPicPr>
          <p:nvPr/>
        </p:nvPicPr>
        <p:blipFill>
          <a:blip r:embed="rId3"/>
          <a:srcRect/>
          <a:stretch>
            <a:fillRect/>
          </a:stretch>
        </p:blipFill>
        <p:spPr bwMode="auto">
          <a:xfrm>
            <a:off x="0" y="928670"/>
            <a:ext cx="3357554" cy="5929330"/>
          </a:xfrm>
          <a:prstGeom prst="rect">
            <a:avLst/>
          </a:prstGeom>
          <a:noFill/>
        </p:spPr>
      </p:pic>
      <p:sp>
        <p:nvSpPr>
          <p:cNvPr id="5" name="CaixaDeTexto 4"/>
          <p:cNvSpPr txBox="1"/>
          <p:nvPr/>
        </p:nvSpPr>
        <p:spPr>
          <a:xfrm>
            <a:off x="0" y="0"/>
            <a:ext cx="9144000" cy="523220"/>
          </a:xfrm>
          <a:prstGeom prst="rect">
            <a:avLst/>
          </a:prstGeom>
          <a:solidFill>
            <a:srgbClr val="FFFF00"/>
          </a:solidFill>
        </p:spPr>
        <p:txBody>
          <a:bodyPr wrap="square" rtlCol="0">
            <a:spAutoFit/>
          </a:bodyPr>
          <a:lstStyle/>
          <a:p>
            <a:r>
              <a:rPr lang="pt-BR" sz="2800" b="1" dirty="0" smtClean="0"/>
              <a:t>O Messias não sabia o nome do </a:t>
            </a:r>
            <a:r>
              <a:rPr lang="pt-BR" sz="2800" b="1" dirty="0" err="1" smtClean="0"/>
              <a:t>demonio</a:t>
            </a:r>
            <a:r>
              <a:rPr lang="pt-BR" sz="2800" b="1" dirty="0" smtClean="0"/>
              <a:t> ?</a:t>
            </a:r>
            <a:endParaRPr lang="pt-BR" sz="28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143372" y="428604"/>
            <a:ext cx="5000628" cy="5632311"/>
          </a:xfrm>
          <a:prstGeom prst="rect">
            <a:avLst/>
          </a:prstGeom>
          <a:solidFill>
            <a:schemeClr val="bg1"/>
          </a:solidFill>
        </p:spPr>
        <p:txBody>
          <a:bodyPr wrap="square" rtlCol="0">
            <a:spAutoFit/>
          </a:bodyPr>
          <a:lstStyle/>
          <a:p>
            <a:r>
              <a:rPr lang="pt-BR" sz="2000" b="1" dirty="0" smtClean="0"/>
              <a:t>“E</a:t>
            </a:r>
            <a:r>
              <a:rPr lang="pt-BR" sz="2000" b="1" dirty="0"/>
              <a:t>, tendo chegado ao outro lado, à província dos </a:t>
            </a:r>
            <a:r>
              <a:rPr lang="pt-BR" sz="2000" b="1" dirty="0" err="1"/>
              <a:t>gergesenos</a:t>
            </a:r>
            <a:r>
              <a:rPr lang="pt-BR" sz="2000" b="1" dirty="0"/>
              <a:t>, saíram-lhe ao encontro dois endemoninhados, vindos dos sepulcros; tão ferozes eram que ninguém podia passar por aquele caminho.</a:t>
            </a:r>
            <a:r>
              <a:rPr lang="pt-BR" sz="2000" b="1" dirty="0" smtClean="0"/>
              <a:t/>
            </a:r>
            <a:br>
              <a:rPr lang="pt-BR" sz="2000" b="1" dirty="0" smtClean="0"/>
            </a:br>
            <a:r>
              <a:rPr lang="pt-BR" sz="2000" b="1" dirty="0"/>
              <a:t>E eis que clamaram, dizendo: Que temos nós contigo, Jesus, Filho de Deus</a:t>
            </a:r>
            <a:r>
              <a:rPr lang="pt-BR" sz="2000" b="1" u="sng" dirty="0">
                <a:solidFill>
                  <a:srgbClr val="FF0000"/>
                </a:solidFill>
              </a:rPr>
              <a:t>? Vieste aqui atormentar-nos antes do tempo?</a:t>
            </a:r>
            <a:r>
              <a:rPr lang="pt-BR" sz="2000" b="1" dirty="0" smtClean="0"/>
              <a:t/>
            </a:r>
            <a:br>
              <a:rPr lang="pt-BR" sz="2000" b="1" dirty="0" smtClean="0"/>
            </a:br>
            <a:r>
              <a:rPr lang="pt-BR" sz="2000" b="1" dirty="0"/>
              <a:t>E andava pastando distante deles uma manada de muitos porcos.</a:t>
            </a:r>
            <a:r>
              <a:rPr lang="pt-BR" sz="2000" b="1" dirty="0" smtClean="0"/>
              <a:t/>
            </a:r>
            <a:br>
              <a:rPr lang="pt-BR" sz="2000" b="1" dirty="0" smtClean="0"/>
            </a:br>
            <a:r>
              <a:rPr lang="pt-BR" sz="2000" b="1" dirty="0"/>
              <a:t>E os demônios rogaram-lhe, dizendo: Se nos expulsas, permite-nos que entremos naquela manada de porcos.</a:t>
            </a:r>
            <a:r>
              <a:rPr lang="pt-BR" sz="2000" b="1" dirty="0" smtClean="0"/>
              <a:t/>
            </a:r>
            <a:br>
              <a:rPr lang="pt-BR" sz="2000" b="1" dirty="0" smtClean="0"/>
            </a:br>
            <a:r>
              <a:rPr lang="pt-BR" sz="2000" b="1" dirty="0"/>
              <a:t>E ele lhes disse: Ide. E, saindo eles, se introduziram na manada dos porcos; e eis que toda aquela manada de porcos se precipitou no mar por um despenhadeiro, e morreram nas águas</a:t>
            </a:r>
            <a:r>
              <a:rPr lang="pt-BR" sz="2000" b="1" dirty="0" smtClean="0"/>
              <a:t>.”Mateus </a:t>
            </a:r>
            <a:r>
              <a:rPr lang="pt-BR" sz="2000" b="1" dirty="0"/>
              <a:t>8:28-32</a:t>
            </a:r>
          </a:p>
        </p:txBody>
      </p:sp>
      <p:pic>
        <p:nvPicPr>
          <p:cNvPr id="61442" name="Picture 2" descr="http://institutodeparapsicologia.com.br/wp-content/uploads/2013/09/Foto-02.jpg"/>
          <p:cNvPicPr>
            <a:picLocks noChangeAspect="1" noChangeArrowheads="1"/>
          </p:cNvPicPr>
          <p:nvPr/>
        </p:nvPicPr>
        <p:blipFill>
          <a:blip r:embed="rId3"/>
          <a:srcRect/>
          <a:stretch>
            <a:fillRect/>
          </a:stretch>
        </p:blipFill>
        <p:spPr bwMode="auto">
          <a:xfrm>
            <a:off x="285720" y="1000108"/>
            <a:ext cx="3714776" cy="509588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1985" name="Picture 1"/>
          <p:cNvPicPr>
            <a:picLocks noChangeAspect="1" noChangeArrowheads="1"/>
          </p:cNvPicPr>
          <p:nvPr/>
        </p:nvPicPr>
        <p:blipFill>
          <a:blip r:embed="rId3"/>
          <a:srcRect/>
          <a:stretch>
            <a:fillRect/>
          </a:stretch>
        </p:blipFill>
        <p:spPr bwMode="auto">
          <a:xfrm>
            <a:off x="209550" y="2928934"/>
            <a:ext cx="8934450" cy="3643338"/>
          </a:xfrm>
          <a:prstGeom prst="rect">
            <a:avLst/>
          </a:prstGeom>
          <a:noFill/>
          <a:ln w="9525">
            <a:noFill/>
            <a:miter lim="800000"/>
            <a:headEnd/>
            <a:tailEnd/>
          </a:ln>
          <a:effectLst/>
        </p:spPr>
      </p:pic>
      <p:sp>
        <p:nvSpPr>
          <p:cNvPr id="4" name="CaixaDeTexto 3"/>
          <p:cNvSpPr txBox="1"/>
          <p:nvPr/>
        </p:nvSpPr>
        <p:spPr>
          <a:xfrm>
            <a:off x="357158" y="571480"/>
            <a:ext cx="8001056" cy="461665"/>
          </a:xfrm>
          <a:prstGeom prst="rect">
            <a:avLst/>
          </a:prstGeom>
          <a:solidFill>
            <a:srgbClr val="FFFF00"/>
          </a:solidFill>
        </p:spPr>
        <p:txBody>
          <a:bodyPr wrap="square" rtlCol="0">
            <a:spAutoFit/>
          </a:bodyPr>
          <a:lstStyle/>
          <a:p>
            <a:r>
              <a:rPr lang="pt-BR" sz="2400" b="1" dirty="0" smtClean="0"/>
              <a:t>BIBLIA INTERLINEAR – PORTUGUES-HEBREW – ISAIAS 26:14</a:t>
            </a:r>
            <a:endParaRPr lang="pt-BR"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1745" name="Picture 1"/>
          <p:cNvPicPr>
            <a:picLocks noChangeAspect="1" noChangeArrowheads="1"/>
          </p:cNvPicPr>
          <p:nvPr/>
        </p:nvPicPr>
        <p:blipFill>
          <a:blip r:embed="rId3"/>
          <a:srcRect/>
          <a:stretch>
            <a:fillRect/>
          </a:stretch>
        </p:blipFill>
        <p:spPr bwMode="auto">
          <a:xfrm>
            <a:off x="571472" y="3786190"/>
            <a:ext cx="7858180" cy="2500330"/>
          </a:xfrm>
          <a:prstGeom prst="rect">
            <a:avLst/>
          </a:prstGeom>
          <a:noFill/>
          <a:ln w="9525">
            <a:noFill/>
            <a:miter lim="800000"/>
            <a:headEnd/>
            <a:tailEnd/>
          </a:ln>
          <a:effectLst/>
        </p:spPr>
      </p:pic>
      <p:pic>
        <p:nvPicPr>
          <p:cNvPr id="4" name="Picture 4" descr="http://umsocorpo.com.br/site/wp-content/uploads/2012/10/E-Book-Dicionario-Biblico-Strong-Lexico-Hebraico-Aramaico-Grego.jpg"/>
          <p:cNvPicPr>
            <a:picLocks noChangeAspect="1" noChangeArrowheads="1"/>
          </p:cNvPicPr>
          <p:nvPr/>
        </p:nvPicPr>
        <p:blipFill>
          <a:blip r:embed="rId4"/>
          <a:srcRect/>
          <a:stretch>
            <a:fillRect/>
          </a:stretch>
        </p:blipFill>
        <p:spPr bwMode="auto">
          <a:xfrm>
            <a:off x="2857488" y="0"/>
            <a:ext cx="2786082" cy="3786190"/>
          </a:xfrm>
          <a:prstGeom prst="rect">
            <a:avLst/>
          </a:prstGeom>
          <a:noFill/>
        </p:spPr>
      </p:pic>
      <p:sp>
        <p:nvSpPr>
          <p:cNvPr id="7" name="Seta para baixo 6"/>
          <p:cNvSpPr/>
          <p:nvPr/>
        </p:nvSpPr>
        <p:spPr>
          <a:xfrm rot="4931626">
            <a:off x="2171419" y="5330727"/>
            <a:ext cx="428628" cy="7194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1028" name="Picture 4" descr="http://static.freepik.com/fotos-gratis/vector-de-fundo-azul-claro_34-53573.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4098" name="Picture 2"/>
          <p:cNvPicPr>
            <a:picLocks noChangeAspect="1" noChangeArrowheads="1"/>
          </p:cNvPicPr>
          <p:nvPr/>
        </p:nvPicPr>
        <p:blipFill>
          <a:blip r:embed="rId3"/>
          <a:srcRect/>
          <a:stretch>
            <a:fillRect/>
          </a:stretch>
        </p:blipFill>
        <p:spPr bwMode="auto">
          <a:xfrm>
            <a:off x="428596" y="3857604"/>
            <a:ext cx="8072494" cy="3000396"/>
          </a:xfrm>
          <a:prstGeom prst="rect">
            <a:avLst/>
          </a:prstGeom>
          <a:noFill/>
          <a:ln w="9525">
            <a:noFill/>
            <a:miter lim="800000"/>
            <a:headEnd/>
            <a:tailEnd/>
          </a:ln>
          <a:effectLst/>
        </p:spPr>
      </p:pic>
      <p:pic>
        <p:nvPicPr>
          <p:cNvPr id="4100" name="Picture 4" descr="http://umsocorpo.com.br/site/wp-content/uploads/2012/10/E-Book-Dicionario-Biblico-Strong-Lexico-Hebraico-Aramaico-Grego.jpg"/>
          <p:cNvPicPr>
            <a:picLocks noChangeAspect="1" noChangeArrowheads="1"/>
          </p:cNvPicPr>
          <p:nvPr/>
        </p:nvPicPr>
        <p:blipFill>
          <a:blip r:embed="rId4"/>
          <a:srcRect/>
          <a:stretch>
            <a:fillRect/>
          </a:stretch>
        </p:blipFill>
        <p:spPr bwMode="auto">
          <a:xfrm>
            <a:off x="2857488" y="0"/>
            <a:ext cx="2786082" cy="3786190"/>
          </a:xfrm>
          <a:prstGeom prst="rect">
            <a:avLst/>
          </a:prstGeom>
          <a:noFill/>
        </p:spPr>
      </p:pic>
      <p:cxnSp>
        <p:nvCxnSpPr>
          <p:cNvPr id="8" name="Conector reto 7"/>
          <p:cNvCxnSpPr/>
          <p:nvPr/>
        </p:nvCxnSpPr>
        <p:spPr>
          <a:xfrm>
            <a:off x="785786" y="5143512"/>
            <a:ext cx="92869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AutoShape 2" descr="data:image/jpeg;base64,/9j/4AAQSkZJRgABAQAAAQABAAD/2wCEAAkGBxQTEhUUEhQVFRQVFRUUFhUUFBQXFxQUFBUYFxQXFBcYHCggGBwlGxcUITEhJSkrLi4uFx8zODMsNygtLiwBCgoKDg0OGhAQGiwkHyQsLCwsLCwsLCwsLCwsLCwsLCwsLCwsLCwsLCwsLCwsLCwsLCwsLCwsLCwsLCwsLCwsLP/AABEIAQMAwgMBIgACEQEDEQH/xAAbAAACAgMBAAAAAAAAAAAAAAACAwABBAUGB//EAEEQAAIBAgMEBgUJBwQDAAAAAAECAAMRBBIhBQYxURNBYXGRoSKBsdHwFBUyUlNiksHhBxYjM0JygiRDY7I0ovH/xAAZAQADAQEBAAAAAAAAAAAAAAAAAQIDBAX/xAAmEQEBAAIBAwQBBQEAAAAAAAAAAQIRAxIhMSIyQVEEEzNx4fBh/9oADAMBAAIRAxEAPwD0/PKNSYxqRNSrPIdGmb00vppqjiDAOJMW1dLcitCFaaP5WZfysxbHS3grQhWmiGMMsYww6h0N8K0IVpoRjTDXGmHUOhvhVhCpNGuNMamMlTkLordB4xXmpTFR6V5U5E2Vsg0MGYSVY5Kk1mUpaZIMsRStGAy02DklCXGlJJJIwkqXJEFSoUqA25QzGrGPYzErGcbphRMAyyYJiU1u3MW1OmMhsxYC/Z1zSfOVUj6RmfvPU0pjmW9k019OGk0x8NMMdsoY+qf9wwW2lWH+40xVe0l79cK1mEZSbWq3+m0d871PrN5TByX4yqjRahzGM755rdTnwEau2631/ITWKBbtkBh2OYT6bhdv1/rDTjoPdG0t48R9YW/tWaVNQeq0hc8B5flFqF+nj9OhXenED+pT/iJk097K/wB38M5hH8Y6geNzHCy4sfp1P721x9T1qffHU976/Kn4H3zlgb6RsOqo/Sx+nTrvlW+rT8G98Mb61etKfg3vnK57euUPGV11P6OP061d9an1E/8Ab3zc7ubfOIZlZQpUBtCddbTzgDt8Z0e5VUrXPah9ojnJd90cnDjMbqPQpJJJ1acSSSSRaDj6hmFVMyqpmHUM4HXAGUZILRKc5vO93QclJ8T+k1jn0RymZtupeuw5BRMJ9RNp4jbCdla2goYZe2kE1OUVayLVxwhE3ilMYXiOLIlMIQt1QAdIlRStx841QSBw/OKA05CF0vUIDR4uD3wuUXnvCB0i2dxZlLjrGEiYdJ7RtM6wRo2pbQ3lHsigtzHKt4067jo+E3+6S/6gHmrDynPETebrm1enfmR5QZ5+K9KEki8Jc748xUkuSAcVWmIwmXVmMZ57rARFPHGYmIe14aNx2OfNWqH758tBFWMCm99T1knxN42pNfDpwnpCzdloPVC84Nv/ALJrWSopjb8OESBLa45RVUExhtwibm972tGFSZKlF9LQgbW0sPOCRCvpw1gNCV+yZFPr7oiknPvmTRNzw5wIL6WMOkZdbxlhYDRsZSNxaJv5Q6T2jZ2Mlafxzmy2KbVqRv8A1r5m01i1Lkd02OzzZ0P3l9sTPKbj1BOEKDT4CFPSx8PKqpJJIaDjKixJQRzmIYzz3SU4mt2qctKoeSMfIzYuZpd4ntQftsviwjkNylNdBGEcoFwBzlFvV2Ru6dol4d+cAJy484Ab484lnEcpaC+kG+krqkq1oRFte03ho0U9+vnr6hIrHj6oU52P4wc0gcGSn1yVGrDU8bchFX98JW4euOJpijW0bTFuJ7YpdeXsjafCFGhjUm0bTXlAAtw1jabwRV0zaZuHqajsIPnMQWjqZgzseuUD6I7ocxcISaS5TYlRY2v5TJW9tdTPRwvpjyb5XJJJKJw7mIYxjmJYzznUW5nP71VLUgObjyuZvajTmN7Kn8odrHyAHtlTyePlqLer45ylMgMprQd2ltwsICC8tuPfKAkrMAlmUouYTHqiWhMoaQlHOEdNIgAacYVLlI2sECAMbj3RlHTX41gLa0tfytAHPxjVGkQzax6vfTSIDU24cISnlAVo2j7YQrDFfmJk0h1iYxMYg7Y2eT1jY7XoUz9xfZMya3d3/wAal/YB4aTZT0OPfTHj5+6qkkkjS4JjEuYxjEVDOB1FVDOS3oe9amOS38SfdOqqGcbt174k9gA8v1l4rw90Y6QGvxjWMWw0ku1btci0jX74KG2sLNeJUErys2ssiQCJR/nLWLy24eEImSqVayE/HVKRSNZVQ6+UBTMuglstjrLVeHZLv1xwqitaNRhAqNex+LSDn2QLZxYR1F/GY6RiHWIMnLDt1wLyweEcZ5PUN0nvhafcR4MZuJodyT/pQOTMPOb6ehx+yPI5PfVSS5JWkPPGMRVMY7THqmcDrLczicY2bEVT2keBt+U7JjOFotd3PMnzJMqeKvi9xrQah0h2iyYnYJAYLaSw0jSVwQhqsVS4xgOtoaPZoPVCJiqfEwnv6otCXstXNvzhaWtytbmYtYYbXXlEZma+njGQGFoVNrd/wYA2+msE0uvq6x3wuPthnSIeQZRr3D9bwqR8+H6wDp5wk6gYy0yqbRhmII+i14Ir0jcRr4c9lQ+wTpJyn7Pj/CqD74Piv6Tq538Psjyeaa5Kkkkk0ZPNnMx6hjHMx3M8+Otj4x7Ix5KT5TicKbXPb8fnOu2w9qL91vE2nI4cad+vnL+GvDO5zmLvDcRRkuqGIdIVoFLSHm5RVUXllK0IQFFoHWRTaMqcolI4iSNrQwbAnvPx7IStoIQ84leUbjCpqLHnBHboeqFSJ7DGWzVNtfLugs8ia8Yymo9vlBMrHuYwXGsO2o1hXEVVO4BVmRQqjrimAlKvKCbt6J+zqpcVh2ofbOynB/s3qenVH3VPgf1neTu4fZHk/kfuVJJJJqxeXuYljGOYlpwOpqd5HtRPawH5/lOYpNYDnab3eyp6CjtJ8Bb85oUMv4b8RjNAvLfvkWS6INTp2wk6z3xamWBEZwlHiZSmVe5hIdrIQxqm4ilEbSWSe1IfjujVEUvf1+UfljsKVCL8JMx5fHbMrA4R6rqlMFmOgAtwA1hYnCtTYowGZdGsQbG1+IMR7luiaLgAjWx6u0DSUjdnqkpnX44xigHvPtgnZWYGARaNdRf45xZpxaVKsN64SNrBPIiRdIDbtf2dVP47jnTPkyz0SeY/s/qWxQHNGHkD+U9NnXwX0vL/ACv3Ekkkmu3O8qYxTGG5iWM43U5vet/SUch7T+k1WaZ28b3q92UeV/zmColXw6OLwq+sL1wbSXibDQax9okRofnFo9rGnulg68PjhLOggoIQWsgiNHCJpiNvEe10+uen7P2bh6WGw5fD9K1QICQgcgutyzE8FE8ypz1ypXrrhcOcKi1CVp5g3DLkGvEddpphPLm57ezDwGwKNPHOFHomiGChiMhZ8pAIN7G3nAo7FwlGir1aRcu+W/pMbsTbQHgAJu6eHUYrONHej6Yv9VlynzI9Ux6+MqU8NTajT6VrgZdeBvc6dwl6kc/Xlfn6adN1KC4zIVvTaiXCkn0WDgHXjbX2zm8HgkON6Ej+H0zJa5vlDEWvx6p6GmGHylKp0d6LKyk3tYodO4kicXh8HVXaGdqbBPlJIYqbWLmxvIyxa8fJe/f4K2xsFBj6dCmCEfITqTYalte4TI3y3ep0FR6IIBJVgSTY2up17j5TpkwebaLVDwSgtv7mLD2Awtu4BqmGrK1i12dLclOZB320k5Y9qJzWZY9/5eWuTA84xha8Xe/dM3Zt0G5LZcXS7cw8VM9Unku6jf6qj/ePPSetTo4fFef+V7p/CSSSTXbleTsYpobGJdpyulx+1al6x/uPlp+UVn5Rbvd7958TCM0sdGHhZMl4N7y1Mlrs8GWDeKJjEMR7Hk0nc7B3bw/yUYjGMQrcACQAL2W9tSTOFp8dZ3m7u3SlFMPicO9SkQMhCE3VjcXB+kNeIlTXyy5Lddmr21szDipSGDfOKmlr3ytmAA5jj1zdb17q0qFBalLNdWUPc3BBFr9mtvGbLD7s06WPptTFqYRqmXjlcHKAL9XpX9Rm32nhXq0MQlQCxJNMA39FVUrfkcynxj6fO2V5O+Oq5PYe6AekK2JqdEhFwNAcp4FidBNhhVcYinhsHi2NLIWJ9CpksT6K6d2nbK/aFnajRanrR1Jtw1CmmT2WvNzsrZlKm2HemgVmpnMRe7egpN/XHMSuds3f+sepsmspq1MPiy9YCzBwhvbUL908baTSbpbRxL1BRSrZfSc3UNlHE2vzJ4ds6TEvTw9LE4miheoWYPr/AFKxGvIAm/dNN+znDEJWrkXJ9Eczb0mt6yPCLXeCZem7I2vUxVHHUwKud2CrTJUBctRspBUacR5CdRiMPjCv8ygxuDbo2XVSCNcx6xMDbuHLvgaxWzCrTVxyz2OvcwPjNVvpjqlLGUzTZgejTgdD6TaEdcL2KerWtLqbw4paxpmmgqOVpkEMLX0UjXUa3i6oxOztWK1Vq6alzZl7+wnwnUYzZ4qYjD1SLMoYn1AWHqY+cxt506fC1bA3ouSNPqfSI/xJk3HtTmUtk12+XmVasTfTnoL+UUT2TLcRRmbrZuwMQVr0j/yJ/wBhPZZ4pgrCoh5MvkZ7VNeL5cf5PmLklSTXbleRuZh4+pam55KfZMlzNbtt7Um7bDxImMdDlD9I90stBPEyEy62x8GKsJVgoYSmS0lGZatKF/CQiB7NQz0bZG2MWlJFFOg6hVCnpVBy20uL8bTzimbTvqm6dBWCstawQuzhkytlS7KvWDe0VZ5613Z+G2njlNRjRpuz2AIqoAigGwAvqLkn1zH2DWx9BmL0mrBgNGrA2IPEannNbR3apVENWgzmm1GoyBrBlqoyqFbmDm8omvsaktWnh0qu9c1FWpYWRQfpW67iHdM14b/Y+0MbQBRsK1Slc5VJF0Um+UHW475mtt2v0qMcHVCIrDKBcktax4WsAPOaDG7Ey16p6U0sPTWm+cFjcONAovqSQZgbTptSRKtLEPVpOSobM6lWXUqwJ9cN0dONro9m7Uqo+I6XDVmpV2ZsuQ3Ga9weo3Fh6pdHbDUML0VCjWWoCSGancauSSe22kxtl7OqVcKtQV64dlqstmPRjozYBze4vDWkQ4w5xtUYkgDLdujzkXCFodx6d/74ZWG3mLUMuIp1DVVw62pkA5GDLflwImZV3gwbOKrU3NRQAM1I3FtbDq6zMTDbPxBpoflVYVCFZgRdQGcKwDfWGukXs1MTUeonyph0dborlEN/pa6j7ojtqdY1m7P3upM1R6t00y00sT6I1JJA4k28BA2PvitTOuKyU1K6EBrG+jA8eo+2ard/H4rE1TTFYDKpYs1OmRcWAHDrJmXsw4qqmY1KKsaj01R6Km7oLkXA06/CKWnljjP9/Tj3HpEKcwBIB+sAdDCOsViarZzcAG5uALC5PUO/SCKkz06DgLG/dPbaTXUHmAfKeKDUT2XZ73pUzzRD4qJpxuX8n4ZEkkk0crx9ppN5Hsijm/sB/SbuqtpzO89T0qa9jHxt7pGPl0RpqR498PtgU+EYsptPAhw85fDhCAv8coWWI5VK8MmJC6xqRKlXcCdg291Jqhqmg2Z0anUHSGxVlA9EdR0nHWlrrFoWSuvG9YCulOl0aCkUpKpvlZmDFmJ4nQR/7yYYVlxApN0+QlraUzUK5b2Jvz1nGBjLXjAdEdnW3qo1UFOrSYIyBKgSwymm16TU79hNweyYG1do0mpJQoKwpIxcl7Znci1zbhpOdvr8fHVDDWiExkb3EbaJw9GihdOj6TNZrB8zBhoONu2bUbw4fP8AKGoscSLHRv4bOBYNbiJx6mMbXSAsjpMdvQzdAVLDowpdb2VqivmvYdXCbXD70Yem+dFqfxa3S1c1vQ0Oi246mcTTA1JjADcHr6hyhsrjNadXs7auFw3SdF0lUuU0YZCLEsfS8JsF3nw6EhGbLUrOzWUgotWnqwNuIecFUc3hUV64bpdEpuLtmIDZgCQG1GYc9YoNCq0xa8hUWi+Gm+59Fjz0nsmwmvh6J/408lE8cwo04T1zdhr4Wj/ZbwJErDyw/I8NrJKvJNHK8zq0QZwm9SWr5eSL53M78tNPtTYCV3zlmViANLW0mWN1e7ZwCNDVp0mI3MP9Lg+X5TXndyuDYKeNuK8OcvqjSVr0PKFnM2I3erj+m/h75DsGv9Q+Xvi6ocrXZo5DMobAr/UPhCGwcR9m3hDqh7YjQC1uqZ43exH2TeEYu72J+za0Nw+prkaWDNkN3sT9k3hCbd7E2/kv4Rbh9TXID5wQSZtP3exP2L+Eam7uJH+y/hDqg21QYzIT48Jn/u/ifsX8Ja7BxP2NT8MW4LYwqaRjOZnrsPEW/k1PwmV8x4n7Cp+Ew2OqMIaxlMXmZ8x4j7Gp+Ewqex6/2NQf4GIdUYNRzwil4d02PzTXB/lVD/g0H5pr/ZVPwN7oxMoDC1eqeq7pPfCU/wDL/sZ5nQ2RXBH8J/wmembq4dqeHVHFiC3mbx4+WXLZY3F5JUktzvNzLUxeaEDMGp4MFxBDSyZFVEAhrFKYYkqZCxyTX0KxzW8usd/ZM2m0QZSxymYymNUxEylMcpmKrRyNAqyFMYDEAximNFOBjAYgGMUyoRoMIGKBhgzSUjLywYF5YMuAwGWIAMK8ohXkvBvJeMDvKg3lxh5kTDBkkmDQYMK8kklSgYaGSSTVGrHUpJIqDVMcplSSQapjkMuSBU5TGKZJI00YMYDJJKiaNTGCSSVEiliSSXAOXJJNAglySRkkk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8916" name="Picture 4" descr="http://mlb-s1-p.mlstatic.com/biblia-sagrada-edico-popular-282-MLB4674726698_072013-F.jpg"/>
          <p:cNvPicPr>
            <a:picLocks noChangeAspect="1" noChangeArrowheads="1"/>
          </p:cNvPicPr>
          <p:nvPr/>
        </p:nvPicPr>
        <p:blipFill>
          <a:blip r:embed="rId3"/>
          <a:srcRect/>
          <a:stretch>
            <a:fillRect/>
          </a:stretch>
        </p:blipFill>
        <p:spPr bwMode="auto">
          <a:xfrm>
            <a:off x="285720" y="928670"/>
            <a:ext cx="3500430" cy="5286388"/>
          </a:xfrm>
          <a:prstGeom prst="rect">
            <a:avLst/>
          </a:prstGeom>
          <a:noFill/>
        </p:spPr>
      </p:pic>
      <p:sp>
        <p:nvSpPr>
          <p:cNvPr id="5" name="CaixaDeTexto 4"/>
          <p:cNvSpPr txBox="1"/>
          <p:nvPr/>
        </p:nvSpPr>
        <p:spPr>
          <a:xfrm>
            <a:off x="3786182" y="1785926"/>
            <a:ext cx="5143536" cy="3539430"/>
          </a:xfrm>
          <a:prstGeom prst="rect">
            <a:avLst/>
          </a:prstGeom>
          <a:solidFill>
            <a:schemeClr val="bg1"/>
          </a:solidFill>
        </p:spPr>
        <p:txBody>
          <a:bodyPr wrap="square" rtlCol="0">
            <a:spAutoFit/>
          </a:bodyPr>
          <a:lstStyle/>
          <a:p>
            <a:r>
              <a:rPr lang="pt-BR" sz="3200" dirty="0" smtClean="0"/>
              <a:t>“Não revivam os mortos, não ressuscitem os </a:t>
            </a:r>
            <a:r>
              <a:rPr lang="pt-BR" sz="3200" u="sng" dirty="0" smtClean="0">
                <a:solidFill>
                  <a:srgbClr val="FF0000"/>
                </a:solidFill>
              </a:rPr>
              <a:t>gigantes</a:t>
            </a:r>
            <a:r>
              <a:rPr lang="pt-BR" sz="3200" dirty="0" smtClean="0"/>
              <a:t>; por isso é que tu os visitastes, exterminastes e apagaste toda a sua </a:t>
            </a:r>
            <a:r>
              <a:rPr lang="pt-BR" sz="3200" dirty="0" err="1" smtClean="0"/>
              <a:t>memoria</a:t>
            </a:r>
            <a:r>
              <a:rPr lang="pt-BR" sz="3200" dirty="0" smtClean="0"/>
              <a:t>”Isaias 26:14 (BIBLIA SAGRADA – EDIÇÃO POPULAR </a:t>
            </a:r>
            <a:r>
              <a:rPr lang="pt-BR" dirty="0" smtClean="0"/>
              <a:t>1976)</a:t>
            </a:r>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2857488" y="1285860"/>
            <a:ext cx="5929354" cy="1569660"/>
          </a:xfrm>
          <a:prstGeom prst="rect">
            <a:avLst/>
          </a:prstGeom>
          <a:solidFill>
            <a:schemeClr val="bg1"/>
          </a:solidFill>
        </p:spPr>
        <p:txBody>
          <a:bodyPr wrap="square" rtlCol="0">
            <a:spAutoFit/>
          </a:bodyPr>
          <a:lstStyle/>
          <a:p>
            <a:r>
              <a:rPr lang="en-US" dirty="0" smtClean="0"/>
              <a:t>“</a:t>
            </a:r>
            <a:r>
              <a:rPr lang="en-US" sz="2400" b="1" dirty="0" smtClean="0"/>
              <a:t>Dead -- they live not, </a:t>
            </a:r>
            <a:r>
              <a:rPr lang="en-US" sz="2400" b="1" u="sng" dirty="0" err="1" smtClean="0">
                <a:solidFill>
                  <a:srgbClr val="FF0000"/>
                </a:solidFill>
              </a:rPr>
              <a:t>Rephaim</a:t>
            </a:r>
            <a:r>
              <a:rPr lang="en-US" sz="2400" b="1" dirty="0" smtClean="0"/>
              <a:t>, they rise not, Therefore Thou hast inspected and dost destroy them, Yea, thou </a:t>
            </a:r>
            <a:r>
              <a:rPr lang="en-US" sz="2400" b="1" dirty="0" err="1" smtClean="0"/>
              <a:t>destroyest</a:t>
            </a:r>
            <a:r>
              <a:rPr lang="en-US" sz="2400" b="1" dirty="0" smtClean="0"/>
              <a:t> all their memory.”YOUNGS LITERAL TRANSLATION</a:t>
            </a:r>
            <a:endParaRPr lang="pt-BR" sz="2400" b="1" dirty="0"/>
          </a:p>
        </p:txBody>
      </p:sp>
      <p:pic>
        <p:nvPicPr>
          <p:cNvPr id="4" name="Picture 2" descr="http://img1.imagesbn.com/p/2940013168268_p0_v1_s260x420.JPG"/>
          <p:cNvPicPr>
            <a:picLocks noChangeAspect="1" noChangeArrowheads="1"/>
          </p:cNvPicPr>
          <p:nvPr/>
        </p:nvPicPr>
        <p:blipFill>
          <a:blip r:embed="rId3"/>
          <a:srcRect/>
          <a:stretch>
            <a:fillRect/>
          </a:stretch>
        </p:blipFill>
        <p:spPr bwMode="auto">
          <a:xfrm>
            <a:off x="0" y="0"/>
            <a:ext cx="2928926" cy="3571876"/>
          </a:xfrm>
          <a:prstGeom prst="rect">
            <a:avLst/>
          </a:prstGeom>
          <a:noFill/>
        </p:spPr>
      </p:pic>
      <p:sp>
        <p:nvSpPr>
          <p:cNvPr id="5" name="CaixaDeTexto 4"/>
          <p:cNvSpPr txBox="1"/>
          <p:nvPr/>
        </p:nvSpPr>
        <p:spPr>
          <a:xfrm>
            <a:off x="2928926" y="3811012"/>
            <a:ext cx="6215074" cy="3046988"/>
          </a:xfrm>
          <a:prstGeom prst="rect">
            <a:avLst/>
          </a:prstGeom>
          <a:solidFill>
            <a:schemeClr val="bg1"/>
          </a:solidFill>
        </p:spPr>
        <p:txBody>
          <a:bodyPr wrap="square" rtlCol="0">
            <a:spAutoFit/>
          </a:bodyPr>
          <a:lstStyle/>
          <a:p>
            <a:r>
              <a:rPr lang="en-US" sz="2400" b="1" dirty="0" smtClean="0"/>
              <a:t>“hey that die, live not, </a:t>
            </a:r>
            <a:r>
              <a:rPr lang="en-US" sz="2400" b="1" u="sng" dirty="0" smtClean="0">
                <a:solidFill>
                  <a:srgbClr val="FF0000"/>
                </a:solidFill>
              </a:rPr>
              <a:t>and giants</a:t>
            </a:r>
            <a:r>
              <a:rPr lang="en-US" sz="2400" b="1" dirty="0" smtClean="0"/>
              <a:t>, rise not again. Therefore thou hast visited, and hast all-broken them, and thou hast lost all the mind of them; (They who die, live not, and the dead shall not rise again. And so thou hast punished them, and hast all-broken them, and thou hast destroyed all the memory of them;)</a:t>
            </a:r>
          </a:p>
          <a:p>
            <a:r>
              <a:rPr lang="en-US" sz="2400" b="1" dirty="0" smtClean="0"/>
              <a:t>”THE WYCLIFFE BIBLE</a:t>
            </a:r>
            <a:endParaRPr lang="pt-BR" sz="2400" b="1" dirty="0"/>
          </a:p>
        </p:txBody>
      </p:sp>
      <p:pic>
        <p:nvPicPr>
          <p:cNvPr id="46082" name="Picture 2" descr="http://www.eden.co.uk/images/300/9781600391033.jpg"/>
          <p:cNvPicPr>
            <a:picLocks noChangeAspect="1" noChangeArrowheads="1"/>
          </p:cNvPicPr>
          <p:nvPr/>
        </p:nvPicPr>
        <p:blipFill>
          <a:blip r:embed="rId4"/>
          <a:srcRect/>
          <a:stretch>
            <a:fillRect/>
          </a:stretch>
        </p:blipFill>
        <p:spPr bwMode="auto">
          <a:xfrm>
            <a:off x="0" y="3571876"/>
            <a:ext cx="2857500" cy="328612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7106" name="AutoShape 2" descr="data:image/jpeg;base64,/9j/4AAQSkZJRgABAQAAAQABAAD/2wCEAAkGBhQSEBQUEhQUFBQVFBcUFBUUFBgcFBQVFBcVFRQVFxUYGyYeFxkjHBcXHy8gIycpLCwsFR4xNTAqNSYrLSkBCQoKDgwOGA8PFC0cHBwpKio1LCwpKSwpKTItLCksKSkpKSwpKSwpKTUpKSwpKSksKSksKSkpKSwsLCkqLCksKf/AABEIAOEA4QMBIgACEQEDEQH/xAAcAAEAAgIDAQAAAAAAAAAAAAAAAQIFBwMECAb/xABREAABAgIECAYLDQcDBQAAAAABAAIDEQQhcfAFEjFBUWGBsQZ0kaHB0RMiMjVUc5Ky0uHxBxQWFyU0UlNVcqKz0xUjJEKCk8IzRKMmNkNkdf/EABgBAQEBAQEAAAAAAAAAAAAAAAABAwIE/8QAJREBAAIBAwQBBQEAAAAAAAAAAAERAgMhMRITMkHwQlFhkaHR/9oADAMBAAIRAxEAPwDeKIiAiIgIiICL53DfDqj0dxhtxo8YVGFBkS06HvJDYdhM9RXzlK4bYSLHPh0aA36MNxe5xrzvxoYyaAVnOpjE1e7qMZmLpsVFqR3uh4aH+xo/P+sq/GNhnwGB+L9Zd3Di23UWovjIwz4DA/F+qo+MrDHgMH8X6qXBbbyLUI90rDHgMH8X6qfGXhjwCD+L9RLgtt5FqH4zcL/Z8L8f6in4zsL/AGfD/H6aXBbbqLUPxoYW+zof4/SU/Gjhb7OZ+P0kstt1FqL41MK/Zrf+RD7q2FPswf8AJ1JZbbqLUJ91nCf2Z+b6Kj43MJfZh5I3opZbb6LT/wAb+Evsw8kb0F28Be6/SX0uBBpNCMFkaIIQf+8BD3mTZB7QDWRPUqW2qiIiiIiAiIgIiICIiCsSIGgkkAATJOQAVklatw3wspNPcW0bHg0ScsZkxGjjSXZYTDmA7YjKROS2DwmMqFSj/wCvG/LcvL0HhDSW9zHjNAqkIjhLJmBXGeOWUVE0RlGM7xbd+BcEQ4LAGMxSNIAtkATLesg8rRzeGVNH+6icrTzyU/DWm+ExPw+iuMdLpioSdaJnduh4VCFpscM6b4S/kZ6Kn4Z00f7l/ks6leiU7uLcWImItOjhrTfCXeSz0U+GtN8Id5DPRTok7mLcWIpxVpz4bU7wh3kw/RU/Dem+EO8iH6KduTu4tx4qkNWnPhtTvCHeRD9FPhtTvCHeQz0U7cndxbkDVIatN/DineEO8iH6Kj4cU7wl3kM9BTtyvdxbnDdSsG6lpX4b07wl/JD9FPhvT/CYnIz0U7cndxbsEPUuRsPUtHjhxT/CYnIz0UPDmn+FRORvop25O7i3cXicgvnOGJ/i8Ff/AEIXnMXNwTpr4tEgRIhxnuhzcdJmRM611+F5/jMFcfhecxTGKydzNw2yEQIt3IiIgIiICIiAiIgxnCgfwNK4vG/LcvJ7QMUnYNspr1lwj+Z0nxEX8ty8lDpVZ5cu1K/rQEpK9akc23pR50FtqiV8/KrAC+XemLe9SKKJat6kXuEcLy60RIFxWoIvXvViLz9SXyIK3zy602KTJJIqADcITe+VSW3rSRv7ERWVt82pSW3kOhMVJXz9CKi9dakbDZLcpF8m+STJublBuLgX8yo3ih0qvC357grj0Pzoa5OCAlQ6P4lm6a4uFZ/j8E8dZ50NYR5PZ9LbYRAi2QREQEREBERAREQY7hH8zpPiIv5bl5Kb09S9Z8JvmVK4vG/LcvJjc1qrjLl3BevpS+dSL1KQL3yI8rndg6IGh5Y/FcJtcQZOGkE1FVNBfiB+I4MJxQ6RxSdE8hyL6jAbWshUYvEEjssV7i6M1roTHNhjsmKHiZyyBDu5lKtYqNRMajQWsk5z48XFbjtraRDawls+1JxXVmWTMso1N6+e206e1/PX+sZEoT2901wnUJtlMjNrUPobw8MLHB5lJpacY5xIZfYvpcPUeTI7QxrceND7GRE7aLNpEux47gQDlcCACdFSiPgSL7+Y4BuL2SFJ3ZGydihuNWHTqDXT0SrKkau26zpb7fOXzPYTMiRBGUaNmZVlfKvosG4LLXtERr/30R8FuKWVNrDnEHLWdIqY6tYWLRXMi9jIAe14bKYyzkMlS7jOJ2cThURLhdBc3KCJ6pT2KHNtF7F9RhPBfZYkNwhxGYxiPiwT2xaGlpiPaTXiOJkJ1TNU1xvoDozocVjMUxYTwwvdKcSGJYwMsUktEw0ZSNi5jVh12pfOvoxGVpGicxPZKtVdDIyzFs+ZZSjQ6RNkEh8jGaQxzTPHFRxZjGAkaxkkBPIu5hKgRIjSGzeW0iI19Rc9mMQW5v8ATPbEGZz5F111NSnRcXD50jTsmolcTX0OF6C10ARITYgbCiGC/HEiP5h/Mc8xmzTAXz98y6xy6otzlj0zSALzKmV/WpnefUpOQ36VXLcfBUfwlH8RD8wLrcKT8oYJ443zoa7PBn5tA8TD8xq6nCfvjgnjY86EsI8ns+lt8IgRbAiIgIiICIiAiIgxfCn5jSuLRvy3LyazNb1L1jwrP8BS+LRvy3Lye0ZLUZ5cu9sQAX9Sm96kveS6eZ9DhWiQjRaNFgwg0xHFkTt3E9kZVigF1QcDPJMVVrnomD6PEwi2AIQLK2OlFdW9rS5xBNcgQWieYTNa4uDOHYcGFGZFE5FseAJEj3wwFrZiRqMwTP6FixuBKeINJhRXjGDXzcMpIMw7KcsiV5+nKpj7W36sdp+9KUFkN1KaHQ/3b4gaWB8pNccUdtlJE51ru4BoECLS3MiQxiYsTFGOW4pY1zh22eeLKRzldg0eiQovZmUnsrWux2QuxPbEc4HGax8xiNE5TM7AVxcEaRCZSDEjRWwhiRBMh/bGKxzJDsYMu6JM82lXKZmJmL4/JjERMRNc/hhYVG7I8NY0Te4Na0GfdEACqZOULKRW0aC8wnw3RcU4r4kONIEg9sYQ7HIj72UjQrugwaPiRIdIZHiNiNLWsa8Na1hxpvMRgyyAAGklZaLBo7qSKTDpMAw3vx3w44IeMYziMMPEcHZ5Fs+ZXLL9Jjj+3zNJoTTSCyAcdpiYkMyILg4yZMaawuzhTBbIb4Ra9phxGtdjCZLa8V8wROogmWWSyNDZDdSI8aHHgQgwvNHERz2kzn2NzJN/lFdcqwJzXPTKWKTQAY1IhGNDiOcxhc0PMNwDS3EbD7qbZiusGxScpuFjGKn7utDotEfCjxQ2kDsRYADFYS7Hc4B0+x9qKp16QJ6cXFo8J0WGILnNa8NxsYgmGSSHAkAAyFdVRnsXewbRofvOOXRoDXvMPFY5wESTHOLpdrVqE669FfFgVmKyLFEWEyIGubDY9/bkuljENIke0LgJ5ZyTi9zmtnBh7BggxQGOx4b2NiQ3AmRa8TGUCvSsZe5X0mF6R74okKJEjQjGZjNxMduOYbiHNk1rQGkEkYuqedfO8t7FphNxu4zip2UmjpSPQrTvNViZCdS7cNzcHPm8DxMPzGrpcJD8p4J41/lCXdwB/oQfFM8xq6PCPvpgnjX+UJYR5PZ6bhCIEWoIiICIiAiIgIiIMTwu730vi0f8p68oNzWr1dwvPyfS+LRvy3LylDFYtRnk76SvepAb5rFN8i6eVUK4Zbyc9woAtUyvI9SCqC9yVOLaL7FMrUCvXfYoIv7EN59ZVg3RuGzOL8qCuKb82etCOfWpM72bklq6MmzpQVleViEXE1Mr3rUTvNBF/VJFbGvMdKTv7CiqY1/ZtVYpqO3pvyq87Vxxh2p0yKDc+Af9GF4pnmtXQ4Rd9cE8Z/yhLv4EH7qF4tnmtWP4Qd9sFcY/yhrCPJ7fTcYRAi1BERAREQEREBERBh+GJ+TqZxWN+W5eVGZrV6q4aH5NpnFo35bl5Xh5RajLN3BevoQA5+tXnbtN6p6VWzmlPmXTzBF+pMubm6FOKJ3n06UlZzdKCLObLvqSd9FWcpO95qeXVk3oIA2bJJJWDLyCAaLahk50EW7+TUmLK+hTfJXLLLXyoRfXtQQc3WepRfKrXqz3km631IILdM77FEknfMjhs2nmmEFSLzVYw7U2HToKuSqRz2psRYbmwOP3cPxbfNCxuHu++CvHnexZLBHcM+43zQsbhvvxgrxx3tWEeT2+m5ERFqCIiAiIgIiICIiDCcNj8m0zi0bzHLyzDFYt6V6l4cH5MpnFovmFeW4YrFqMtR3ArGUuvdmrVXXqlynlQGWraNla6eVYt5KshPTUolf2FJ2bSNSN3XzdeZFSTefrTFvI2ZlItSUsvRcoiMXm1KT7JgHIpOlCLz2qiAdF6tUkBncZOTrSoarJKxsOqs7lBUm87zVRXnFlXWuTl5ztnnyqJnXz6FRUlVIveSvi39SgnYoKKkfuTYerSuRx186pH7k2HcjqG5cFdwz7jfNCxuF+/WCvGu6FksF9wz7rdwWNwr37wX4x25YR5Pb6bkREWoIiICIiAiIgIiIMFw672Uzi0XzCvLkHNavUXD0/JdM4vE80ry7AFYtRlqO6KtPOMt7Ea07tI50vKuWxDZzV7l08qwHLfXWmW/UUlvuUcbz6CqAberpNalovKrlsQGzmuElt5PWggXqCEa91mir1q5beqvUJKC03A1ciISvKy960r19aBvtl0qZXmioleV5op2DpQ3q9XSiKkXN61ElcaOSpVkiquF5rjpPcmxchZeS4o47R1hUWG5MFdwz7rfNCxuE+/mC/vu3FZPBfcs+63cFjMI9/cF/educsY8nt9NyoiLRRERAREQEREBERB8/w/PyXTOLxPNK8wUc1i3pXp/3QO9dM4vE80ry9R8ovnVZajvT0dakT19FetC4nL11blN8mfkvNV5Ugbb2o2c0Hty7ygHtr3zyqi2688tScqSvzZVMuS+dERKzk6UvfRnU8+xTKv1dCCCbyPVoUX08qka0xeayrRlKCBeWlHWcorr2q0h7ZTHIoleV+lBEtM8ih1u9Sb86G9/ZkQUI1XvJcVIPaGxcpC4qSO1O281HUctyYM7lv3RuCxdP7/YM+87c5ZXB3ctsG4LFU3v8AYMtduesY5e303MiItFEREBERAREQEREHz/ugd66ZxeJ5q8vwDW23pXqDh/3rpnF4nmry9R8rbelVlqfP6yE0J9orFk8yYvXZrE6k2b58tdyunkS0aN4vtVg2859CN3VX5VOrpq3IGKNXJvPUpa0Xb1pK8/VLdkQjNfkCIki29lqjk5DtU4vq5utL1epFB69G5QW3uVO7mv1oavXmREXvMKAPbV1K99ufOoN5z3oILtO/1qhvm5uRchqy3kqkW3z5EVxm+Ub1x0juHWXzSXLJcdJ7g15ui1RY5bkwaO1bYNwWJph+X8G/1bnrMYOyNsG4LD0kfL+Df6t0RYxy93puZERaKIiICIiAiIgIiIPn/dA710zi8TcvL8D+W+cr0/7oXeqmcXfuXmGjfyW9JVZanz+sjia9wFqFurmmpLr1E5lPY99eTPqmunkAL7pySWay40qcXbsr3KZ7TsREC+SakHN1dCYui+wIWoEry55q0s1+hUY29XQrtF6pKgRe5UAV5+dSdXVmnpQylXv6J31oKylmPqvnUNdfJuUge0q51ylmz6M+VBUN2bVU5L3varSl7NF+ZQ8XvWoKOr3ZeZcVIPaOs27si5XG8/VqXDSh2jsueud7hFjlufBwqbYNwWGpH/cODrHboqzmDW9q37rdwWEij/qKgamnnbH6lhHL3zw3IiItFEREBERAREQEREHz3uhd6qZ4h+5eYaMK2W7MpXqDh7R3PwZS2sBLjBdIDLVWZCwFeYqEyZB0GuvJWa76VYY6nz+shK9tkkneq3QrEdNxWqka5T1i5XbyCmVu3NaEBzVD1VjKUJGroErMqgmU9d9JEkcOqv1ZEncFBLVoy9E1ROMLb6laY1DbIclSjm1Tr05zUql+scujUgsYkxKew5PXfZLBaNMgciqIlWXdIc6OdoKC87k9HRq5IlVl227ehQZA+woHaxVpIQHDVz1aZVKC2r26BnlJQ5w0jlFuQk3tQgajrq6hzIipadZ6755rgpXcOsuZrnIGrbt1LjpAm10hmq0k5KtPrUdRy3xwawU6K1pyNDWzP9IqGtdyi+5+0U5lMiRnPfDniMxGtaJhzROUyZYzjaV9DgqiiHAhsAlisaK8s5Cc9c121nEPfViIiqiIiAiIgIiICIiAqdiGgciuiDj7A36LeQJ72b9FvIFyIg4verPot8kKPebPoN8kdS5kQcPvKH9BnkjqUe8Yf1bPJHUudEHXOD4f1bPIb1KP2bC+rh+Q3qXZRB1v2bC+qh+Q3qT9mQvqofkN6l2UQdX9lQfqofkN6lH7Jg/VQv7bepdtEKdQ4Ign/wAML+23qUHA0D6mF/bZ1LuIiU6H7Bo/1EH+0zqUwsB0dpDmwILXCsEQmAg6iBUu8iFCIiKIiICIiAiIgIiICIiAiIgIiICIiAiIgIiICIiAiIgIiICIiAiIgIiICIiAiI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47108" name="Picture 4" descr="http://www.albanbooks.com/content/images/thumbs/0004025_biblia_sacra_vulgata.jpeg"/>
          <p:cNvPicPr>
            <a:picLocks noChangeAspect="1" noChangeArrowheads="1"/>
          </p:cNvPicPr>
          <p:nvPr/>
        </p:nvPicPr>
        <p:blipFill>
          <a:blip r:embed="rId3"/>
          <a:srcRect/>
          <a:stretch>
            <a:fillRect/>
          </a:stretch>
        </p:blipFill>
        <p:spPr bwMode="auto">
          <a:xfrm>
            <a:off x="0" y="0"/>
            <a:ext cx="3286116" cy="3571876"/>
          </a:xfrm>
          <a:prstGeom prst="rect">
            <a:avLst/>
          </a:prstGeom>
          <a:noFill/>
        </p:spPr>
      </p:pic>
      <p:sp>
        <p:nvSpPr>
          <p:cNvPr id="5" name="CaixaDeTexto 4"/>
          <p:cNvSpPr txBox="1"/>
          <p:nvPr/>
        </p:nvSpPr>
        <p:spPr>
          <a:xfrm>
            <a:off x="3500430" y="1000108"/>
            <a:ext cx="5643570" cy="1569660"/>
          </a:xfrm>
          <a:prstGeom prst="rect">
            <a:avLst/>
          </a:prstGeom>
          <a:solidFill>
            <a:schemeClr val="bg1"/>
          </a:solidFill>
        </p:spPr>
        <p:txBody>
          <a:bodyPr wrap="square" rtlCol="0">
            <a:spAutoFit/>
          </a:bodyPr>
          <a:lstStyle/>
          <a:p>
            <a:r>
              <a:rPr lang="pt-BR" sz="2400" b="1" dirty="0" smtClean="0"/>
              <a:t>“</a:t>
            </a:r>
            <a:r>
              <a:rPr lang="pt-BR" sz="2400" b="1" dirty="0" err="1" smtClean="0"/>
              <a:t>morientes</a:t>
            </a:r>
            <a:r>
              <a:rPr lang="pt-BR" sz="2400" b="1" dirty="0" smtClean="0"/>
              <a:t> </a:t>
            </a:r>
            <a:r>
              <a:rPr lang="pt-BR" sz="2400" b="1" dirty="0" err="1"/>
              <a:t>non</a:t>
            </a:r>
            <a:r>
              <a:rPr lang="pt-BR" sz="2400" b="1" dirty="0"/>
              <a:t> </a:t>
            </a:r>
            <a:r>
              <a:rPr lang="pt-BR" sz="2400" b="1" dirty="0" err="1"/>
              <a:t>vivant</a:t>
            </a:r>
            <a:r>
              <a:rPr lang="pt-BR" sz="2400" b="1" dirty="0"/>
              <a:t> </a:t>
            </a:r>
            <a:r>
              <a:rPr lang="pt-BR" sz="2400" b="1" u="sng" dirty="0">
                <a:solidFill>
                  <a:srgbClr val="FF0000"/>
                </a:solidFill>
              </a:rPr>
              <a:t>gigantes</a:t>
            </a:r>
            <a:r>
              <a:rPr lang="pt-BR" sz="2400" b="1" dirty="0"/>
              <a:t> </a:t>
            </a:r>
            <a:r>
              <a:rPr lang="pt-BR" sz="2400" b="1" dirty="0" err="1"/>
              <a:t>non</a:t>
            </a:r>
            <a:r>
              <a:rPr lang="pt-BR" sz="2400" b="1" dirty="0"/>
              <a:t> </a:t>
            </a:r>
            <a:r>
              <a:rPr lang="pt-BR" sz="2400" b="1" dirty="0" err="1"/>
              <a:t>resurgant</a:t>
            </a:r>
            <a:r>
              <a:rPr lang="pt-BR" sz="2400" b="1" dirty="0"/>
              <a:t> </a:t>
            </a:r>
            <a:r>
              <a:rPr lang="pt-BR" sz="2400" b="1" dirty="0" err="1"/>
              <a:t>propterea</a:t>
            </a:r>
            <a:r>
              <a:rPr lang="pt-BR" sz="2400" b="1" dirty="0"/>
              <a:t> </a:t>
            </a:r>
            <a:r>
              <a:rPr lang="pt-BR" sz="2400" b="1" dirty="0" err="1"/>
              <a:t>visitasti</a:t>
            </a:r>
            <a:r>
              <a:rPr lang="pt-BR" sz="2400" b="1" dirty="0"/>
              <a:t> </a:t>
            </a:r>
            <a:r>
              <a:rPr lang="pt-BR" sz="2400" b="1" dirty="0" err="1"/>
              <a:t>et</a:t>
            </a:r>
            <a:r>
              <a:rPr lang="pt-BR" sz="2400" b="1" dirty="0"/>
              <a:t> </a:t>
            </a:r>
            <a:r>
              <a:rPr lang="pt-BR" sz="2400" b="1" dirty="0" err="1"/>
              <a:t>contrivisti</a:t>
            </a:r>
            <a:r>
              <a:rPr lang="pt-BR" sz="2400" b="1" dirty="0"/>
              <a:t> </a:t>
            </a:r>
            <a:r>
              <a:rPr lang="pt-BR" sz="2400" b="1" dirty="0" err="1"/>
              <a:t>eos</a:t>
            </a:r>
            <a:r>
              <a:rPr lang="pt-BR" sz="2400" b="1" dirty="0"/>
              <a:t> </a:t>
            </a:r>
            <a:r>
              <a:rPr lang="pt-BR" sz="2400" b="1" dirty="0" err="1"/>
              <a:t>et</a:t>
            </a:r>
            <a:r>
              <a:rPr lang="pt-BR" sz="2400" b="1" dirty="0"/>
              <a:t> </a:t>
            </a:r>
            <a:r>
              <a:rPr lang="pt-BR" sz="2400" b="1" dirty="0" err="1"/>
              <a:t>perdidisti</a:t>
            </a:r>
            <a:r>
              <a:rPr lang="pt-BR" sz="2400" b="1" dirty="0"/>
              <a:t> </a:t>
            </a:r>
            <a:r>
              <a:rPr lang="pt-BR" sz="2400" b="1" dirty="0" err="1"/>
              <a:t>omnem</a:t>
            </a:r>
            <a:r>
              <a:rPr lang="pt-BR" sz="2400" b="1" dirty="0"/>
              <a:t> </a:t>
            </a:r>
            <a:r>
              <a:rPr lang="pt-BR" sz="2400" b="1" dirty="0" err="1"/>
              <a:t>memoriam</a:t>
            </a:r>
            <a:r>
              <a:rPr lang="pt-BR" sz="2400" b="1" dirty="0"/>
              <a:t> </a:t>
            </a:r>
            <a:r>
              <a:rPr lang="pt-BR" sz="2400" b="1" dirty="0" err="1" smtClean="0"/>
              <a:t>eorum</a:t>
            </a:r>
            <a:r>
              <a:rPr lang="pt-BR" sz="2400" b="1" dirty="0" smtClean="0"/>
              <a:t>”BIBLIA SACRA VULGATA</a:t>
            </a:r>
            <a:endParaRPr lang="pt-BR" sz="2400" b="1" dirty="0"/>
          </a:p>
        </p:txBody>
      </p:sp>
      <p:sp>
        <p:nvSpPr>
          <p:cNvPr id="6" name="CaixaDeTexto 5"/>
          <p:cNvSpPr txBox="1"/>
          <p:nvPr/>
        </p:nvSpPr>
        <p:spPr>
          <a:xfrm>
            <a:off x="3500430" y="4000504"/>
            <a:ext cx="5214974" cy="2677656"/>
          </a:xfrm>
          <a:prstGeom prst="rect">
            <a:avLst/>
          </a:prstGeom>
          <a:solidFill>
            <a:schemeClr val="bg1"/>
          </a:solidFill>
        </p:spPr>
        <p:txBody>
          <a:bodyPr wrap="square" rtlCol="0">
            <a:spAutoFit/>
          </a:bodyPr>
          <a:lstStyle/>
          <a:p>
            <a:r>
              <a:rPr lang="en-US" sz="2400" b="1" dirty="0" smtClean="0"/>
              <a:t>“They are </a:t>
            </a:r>
            <a:r>
              <a:rPr lang="en-US" sz="2400" b="1" dirty="0" err="1" smtClean="0"/>
              <a:t>mesim</a:t>
            </a:r>
            <a:r>
              <a:rPr lang="en-US" sz="2400" b="1" dirty="0" smtClean="0"/>
              <a:t> (dead ones), they shall not live; they are </a:t>
            </a:r>
            <a:r>
              <a:rPr lang="en-US" sz="2400" b="1" u="sng" dirty="0" err="1" smtClean="0">
                <a:solidFill>
                  <a:srgbClr val="FF0000"/>
                </a:solidFill>
              </a:rPr>
              <a:t>refa’im</a:t>
            </a:r>
            <a:r>
              <a:rPr lang="en-US" sz="2400" b="1" dirty="0" smtClean="0"/>
              <a:t> (dead ones) [see Job 26:5], they shall not rise; therefore Thou hast visited and destroyed them, and made all their </a:t>
            </a:r>
            <a:r>
              <a:rPr lang="en-US" sz="2400" b="1" dirty="0" err="1" smtClean="0"/>
              <a:t>zekher</a:t>
            </a:r>
            <a:r>
              <a:rPr lang="en-US" sz="2400" b="1" dirty="0" smtClean="0"/>
              <a:t> (memory) to perish</a:t>
            </a:r>
            <a:r>
              <a:rPr lang="en-US" b="1" dirty="0" smtClean="0"/>
              <a:t>”</a:t>
            </a:r>
          </a:p>
          <a:p>
            <a:r>
              <a:rPr lang="en-US" sz="2400" b="1" dirty="0" smtClean="0"/>
              <a:t>THE ORTHODOX JEWISH BIBLE</a:t>
            </a:r>
            <a:endParaRPr lang="pt-BR" sz="2400" b="1" dirty="0"/>
          </a:p>
        </p:txBody>
      </p:sp>
      <p:pic>
        <p:nvPicPr>
          <p:cNvPr id="47110" name="Picture 6" descr="http://www.afii.org/orth_jewish_bible-sm-5.jpg"/>
          <p:cNvPicPr>
            <a:picLocks noChangeAspect="1" noChangeArrowheads="1"/>
          </p:cNvPicPr>
          <p:nvPr/>
        </p:nvPicPr>
        <p:blipFill>
          <a:blip r:embed="rId4"/>
          <a:srcRect/>
          <a:stretch>
            <a:fillRect/>
          </a:stretch>
        </p:blipFill>
        <p:spPr bwMode="auto">
          <a:xfrm>
            <a:off x="0" y="3643314"/>
            <a:ext cx="3143240" cy="321468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ncrypted-tbn3.gstatic.com/images?q=tbn:ANd9GcQsLbeUTVXwDeYLhglc4z5lWUuKy-Z3S34Z9-wfrv4ef11d0q3K"/>
          <p:cNvPicPr>
            <a:picLocks noChangeAspect="1" noChangeArrowheads="1"/>
          </p:cNvPicPr>
          <p:nvPr/>
        </p:nvPicPr>
        <p:blipFill>
          <a:blip r:embed="rId2"/>
          <a:srcRect/>
          <a:stretch>
            <a:fillRect/>
          </a:stretch>
        </p:blipFill>
        <p:spPr bwMode="auto">
          <a:xfrm>
            <a:off x="0" y="0"/>
            <a:ext cx="3929058" cy="6858000"/>
          </a:xfrm>
          <a:prstGeom prst="rect">
            <a:avLst/>
          </a:prstGeom>
          <a:noFill/>
        </p:spPr>
      </p:pic>
      <p:pic>
        <p:nvPicPr>
          <p:cNvPr id="65540" name="Picture 4" descr="http://arqbib.atspace.com/gigante/femur1.jpg"/>
          <p:cNvPicPr>
            <a:picLocks noChangeAspect="1" noChangeArrowheads="1"/>
          </p:cNvPicPr>
          <p:nvPr/>
        </p:nvPicPr>
        <p:blipFill>
          <a:blip r:embed="rId3"/>
          <a:srcRect/>
          <a:stretch>
            <a:fillRect/>
          </a:stretch>
        </p:blipFill>
        <p:spPr bwMode="auto">
          <a:xfrm>
            <a:off x="4214810" y="0"/>
            <a:ext cx="492919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42" name="Picture 2" descr="http://www.moisessampaio.com/EstudosBiblicos/curiosidades/Os%20Gigantes_arquivos/mumia.jpg"/>
          <p:cNvPicPr>
            <a:picLocks noChangeAspect="1" noChangeArrowheads="1"/>
          </p:cNvPicPr>
          <p:nvPr/>
        </p:nvPicPr>
        <p:blipFill>
          <a:blip r:embed="rId3"/>
          <a:srcRect/>
          <a:stretch>
            <a:fillRect/>
          </a:stretch>
        </p:blipFill>
        <p:spPr bwMode="auto">
          <a:xfrm>
            <a:off x="0" y="1"/>
            <a:ext cx="4214810" cy="6858000"/>
          </a:xfrm>
          <a:prstGeom prst="rect">
            <a:avLst/>
          </a:prstGeom>
          <a:noFill/>
        </p:spPr>
      </p:pic>
      <p:pic>
        <p:nvPicPr>
          <p:cNvPr id="4" name="Picture 2" descr="http://www.estudosgospel.com.br/images/stories/MtBlancoCtlg6GtHumanFemurM.jpg"/>
          <p:cNvPicPr>
            <a:picLocks noChangeAspect="1" noChangeArrowheads="1"/>
          </p:cNvPicPr>
          <p:nvPr/>
        </p:nvPicPr>
        <p:blipFill>
          <a:blip r:embed="rId4"/>
          <a:srcRect/>
          <a:stretch>
            <a:fillRect/>
          </a:stretch>
        </p:blipFill>
        <p:spPr bwMode="auto">
          <a:xfrm>
            <a:off x="4857752" y="0"/>
            <a:ext cx="385762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2.bp.blogspot.com/_WmeP6rbjvKw/S67IlevwGBI/AAAAAAAABwg/ImiKIHkilso/s1600/pegada.jpg"/>
          <p:cNvPicPr>
            <a:picLocks noChangeAspect="1" noChangeArrowheads="1"/>
          </p:cNvPicPr>
          <p:nvPr/>
        </p:nvPicPr>
        <p:blipFill>
          <a:blip r:embed="rId2"/>
          <a:srcRect/>
          <a:stretch>
            <a:fillRect/>
          </a:stretch>
        </p:blipFill>
        <p:spPr bwMode="auto">
          <a:xfrm>
            <a:off x="0" y="0"/>
            <a:ext cx="4000496" cy="6615105"/>
          </a:xfrm>
          <a:prstGeom prst="rect">
            <a:avLst/>
          </a:prstGeom>
          <a:noFill/>
        </p:spPr>
      </p:pic>
      <p:pic>
        <p:nvPicPr>
          <p:cNvPr id="66564" name="Picture 4" descr="http://2.bp.blogspot.com/-HE3eWWeuv9o/TwkMPIo4eYI/AAAAAAAABXQ/tARUp8w3MMs/s1600/gigante.jpg"/>
          <p:cNvPicPr>
            <a:picLocks noChangeAspect="1" noChangeArrowheads="1"/>
          </p:cNvPicPr>
          <p:nvPr/>
        </p:nvPicPr>
        <p:blipFill>
          <a:blip r:embed="rId3"/>
          <a:srcRect/>
          <a:stretch>
            <a:fillRect/>
          </a:stretch>
        </p:blipFill>
        <p:spPr bwMode="auto">
          <a:xfrm>
            <a:off x="4071934" y="1"/>
            <a:ext cx="5072066"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714348" y="642918"/>
            <a:ext cx="7572428" cy="3785652"/>
          </a:xfrm>
          <a:prstGeom prst="rect">
            <a:avLst/>
          </a:prstGeom>
          <a:solidFill>
            <a:schemeClr val="bg1"/>
          </a:solidFill>
        </p:spPr>
        <p:txBody>
          <a:bodyPr wrap="square" rtlCol="0">
            <a:spAutoFit/>
          </a:bodyPr>
          <a:lstStyle/>
          <a:p>
            <a:r>
              <a:rPr lang="pt-BR" i="1" dirty="0"/>
              <a:t>“</a:t>
            </a:r>
            <a:r>
              <a:rPr lang="pt-BR" sz="2400" i="1" dirty="0"/>
              <a:t>Pretendem geólogos achar prova na própria Terra de que ela é muitíssimo mais velha do que ensina o registro mosaico. Ossos de homens e animais, bem como instrumentos de guerra, árvores petrificadas, etc., muito maiores do que qualquer que hoje exista, ou que tenha existido durante milhares de anos, foram descobertos, e disto conclui-se que a Terra foi povoada muito tempo antes da era referida no registro da criação, e por uma raça de seres grandemente superiores em tamanho a quaisquer homens que hoje vivam.” </a:t>
            </a:r>
            <a:r>
              <a:rPr lang="pt-BR" sz="2400" dirty="0"/>
              <a:t>Patriarcas e Profetas</a:t>
            </a:r>
            <a:r>
              <a:rPr lang="pt-BR" sz="2400" i="1" dirty="0"/>
              <a:t>, pág. 112.</a:t>
            </a:r>
            <a:endParaRPr lang="pt-B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71374" y="0"/>
            <a:ext cx="9072626" cy="7201972"/>
          </a:xfrm>
          <a:prstGeom prst="rect">
            <a:avLst/>
          </a:prstGeom>
          <a:noFill/>
        </p:spPr>
        <p:txBody>
          <a:bodyPr wrap="square" rtlCol="0">
            <a:spAutoFit/>
          </a:bodyPr>
          <a:lstStyle/>
          <a:p>
            <a:r>
              <a:rPr lang="pt-BR" sz="1400" dirty="0"/>
              <a:t>1 E aconteceu depois que os filhos dos homens se multiplicaram naqueles dias, nasceram-lhe filhas, elegantes e belas.</a:t>
            </a:r>
            <a:r>
              <a:rPr lang="pt-BR" sz="1400" dirty="0" smtClean="0"/>
              <a:t/>
            </a:r>
            <a:br>
              <a:rPr lang="pt-BR" sz="1400" dirty="0" smtClean="0"/>
            </a:br>
            <a:r>
              <a:rPr lang="pt-BR" sz="1400" dirty="0"/>
              <a:t>2 E quando os anjos, (3) os filhos dos céus, viram-nas, enamoraram-se delas, dizendo uns para os outros: Vinde, selecionemos para nós mesmos esposas da progênie dos homens, e geremos filhos.</a:t>
            </a:r>
            <a:r>
              <a:rPr lang="pt-BR" sz="1400" dirty="0" smtClean="0"/>
              <a:t/>
            </a:r>
            <a:br>
              <a:rPr lang="pt-BR" sz="1400" dirty="0" smtClean="0"/>
            </a:br>
            <a:r>
              <a:rPr lang="pt-BR" sz="1400" dirty="0"/>
              <a:t>(3) No texto aramaico lê-se “Sentinelas” (</a:t>
            </a:r>
            <a:r>
              <a:rPr lang="pt-BR" sz="1400" dirty="0" err="1"/>
              <a:t>J.T.</a:t>
            </a:r>
            <a:r>
              <a:rPr lang="pt-BR" sz="1400" dirty="0"/>
              <a:t> </a:t>
            </a:r>
            <a:r>
              <a:rPr lang="pt-BR" sz="1400" dirty="0" err="1"/>
              <a:t>Milik</a:t>
            </a:r>
            <a:r>
              <a:rPr lang="pt-BR" sz="1400" dirty="0"/>
              <a:t>, </a:t>
            </a:r>
            <a:r>
              <a:rPr lang="pt-BR" sz="1400" dirty="0" err="1"/>
              <a:t>Aramaic</a:t>
            </a:r>
            <a:r>
              <a:rPr lang="pt-BR" sz="1400" dirty="0"/>
              <a:t> </a:t>
            </a:r>
            <a:r>
              <a:rPr lang="pt-BR" sz="1400" dirty="0" err="1"/>
              <a:t>Fragments</a:t>
            </a:r>
            <a:r>
              <a:rPr lang="pt-BR" sz="1400" dirty="0"/>
              <a:t> </a:t>
            </a:r>
            <a:r>
              <a:rPr lang="pt-BR" sz="1400" dirty="0" err="1"/>
              <a:t>of</a:t>
            </a:r>
            <a:r>
              <a:rPr lang="pt-BR" sz="1400" dirty="0"/>
              <a:t> </a:t>
            </a:r>
            <a:r>
              <a:rPr lang="pt-BR" sz="1400" dirty="0" err="1"/>
              <a:t>Qumran</a:t>
            </a:r>
            <a:r>
              <a:rPr lang="pt-BR" sz="1400" dirty="0"/>
              <a:t> Cave 4 [Oxford: </a:t>
            </a:r>
            <a:r>
              <a:rPr lang="pt-BR" sz="1400" dirty="0" err="1"/>
              <a:t>Clarendon</a:t>
            </a:r>
            <a:r>
              <a:rPr lang="pt-BR" sz="1400" dirty="0"/>
              <a:t> </a:t>
            </a:r>
            <a:r>
              <a:rPr lang="pt-BR" sz="1400" dirty="0" err="1"/>
              <a:t>Press</a:t>
            </a:r>
            <a:r>
              <a:rPr lang="pt-BR" sz="1400" dirty="0"/>
              <a:t>, 1976], p. 167).</a:t>
            </a:r>
            <a:r>
              <a:rPr lang="pt-BR" sz="1400" dirty="0" smtClean="0"/>
              <a:t/>
            </a:r>
            <a:br>
              <a:rPr lang="pt-BR" sz="1400" dirty="0" smtClean="0"/>
            </a:br>
            <a:r>
              <a:rPr lang="pt-BR" sz="1400" dirty="0"/>
              <a:t>3 Então seu líder </a:t>
            </a:r>
            <a:r>
              <a:rPr lang="pt-BR" sz="1400" dirty="0" err="1"/>
              <a:t>Samyaza</a:t>
            </a:r>
            <a:r>
              <a:rPr lang="pt-BR" sz="1400" dirty="0"/>
              <a:t> disse-lhes: Eu temo que talvez possais indispor-vos na realização deste empreendimento;</a:t>
            </a:r>
            <a:r>
              <a:rPr lang="pt-BR" sz="1400" dirty="0" smtClean="0"/>
              <a:t/>
            </a:r>
            <a:br>
              <a:rPr lang="pt-BR" sz="1400" dirty="0" smtClean="0"/>
            </a:br>
            <a:r>
              <a:rPr lang="pt-BR" sz="1400" dirty="0"/>
              <a:t>4E que só eu sofrerei por tão grave crime.</a:t>
            </a:r>
            <a:r>
              <a:rPr lang="pt-BR" sz="1400" dirty="0" smtClean="0"/>
              <a:t/>
            </a:r>
            <a:br>
              <a:rPr lang="pt-BR" sz="1400" dirty="0" smtClean="0"/>
            </a:br>
            <a:r>
              <a:rPr lang="pt-BR" sz="1400" dirty="0"/>
              <a:t>5 Mas eles responderam-lhe e disseram: Nós todos juramos;</a:t>
            </a:r>
            <a:r>
              <a:rPr lang="pt-BR" sz="1400" dirty="0" smtClean="0"/>
              <a:t/>
            </a:r>
            <a:br>
              <a:rPr lang="pt-BR" sz="1400" dirty="0" smtClean="0"/>
            </a:br>
            <a:r>
              <a:rPr lang="pt-BR" sz="1400" dirty="0"/>
              <a:t>6 (e amarraram-se por mútuos juramentos), que nós não mudaremos nossa intenção mas executamos nosso empreendimento projetado.</a:t>
            </a:r>
            <a:r>
              <a:rPr lang="pt-BR" sz="1400" dirty="0" smtClean="0"/>
              <a:t/>
            </a:r>
            <a:br>
              <a:rPr lang="pt-BR" sz="1400" dirty="0" smtClean="0"/>
            </a:br>
            <a:r>
              <a:rPr lang="pt-BR" sz="1400" dirty="0"/>
              <a:t>7 Então eles juraram todos juntos, e todos se amarraram (ou uniram) por mútuo juramento. Todo seu número era duzentos, os quais descendiam de Ardis, (4) o qual é o topo do monte </a:t>
            </a:r>
            <a:r>
              <a:rPr lang="pt-BR" sz="1400" dirty="0" err="1"/>
              <a:t>Armon</a:t>
            </a:r>
            <a:r>
              <a:rPr lang="pt-BR" sz="1400" dirty="0"/>
              <a:t>. (4) de Ardis. Ou, “nos dias de </a:t>
            </a:r>
            <a:r>
              <a:rPr lang="pt-BR" sz="1400" dirty="0" err="1"/>
              <a:t>Jared</a:t>
            </a:r>
            <a:r>
              <a:rPr lang="pt-BR" sz="1400" dirty="0"/>
              <a:t>” (</a:t>
            </a:r>
            <a:r>
              <a:rPr lang="pt-BR" sz="1400" dirty="0" err="1"/>
              <a:t>R.H.</a:t>
            </a:r>
            <a:r>
              <a:rPr lang="pt-BR" sz="1400" dirty="0"/>
              <a:t> Charles, ed. </a:t>
            </a:r>
            <a:r>
              <a:rPr lang="pt-BR" sz="1400" dirty="0" err="1"/>
              <a:t>and</a:t>
            </a:r>
            <a:r>
              <a:rPr lang="pt-BR" sz="1400" dirty="0"/>
              <a:t> trans., </a:t>
            </a:r>
            <a:r>
              <a:rPr lang="pt-BR" sz="1400" dirty="0" err="1"/>
              <a:t>The</a:t>
            </a:r>
            <a:r>
              <a:rPr lang="pt-BR" sz="1400" dirty="0"/>
              <a:t> Book </a:t>
            </a:r>
            <a:r>
              <a:rPr lang="pt-BR" sz="1400" dirty="0" err="1"/>
              <a:t>of</a:t>
            </a:r>
            <a:r>
              <a:rPr lang="pt-BR" sz="1400" dirty="0"/>
              <a:t> </a:t>
            </a:r>
            <a:r>
              <a:rPr lang="pt-BR" sz="1400" dirty="0" err="1"/>
              <a:t>Enoch</a:t>
            </a:r>
            <a:r>
              <a:rPr lang="pt-BR" sz="1400" dirty="0"/>
              <a:t> [Oxford: </a:t>
            </a:r>
            <a:r>
              <a:rPr lang="pt-BR" sz="1400" dirty="0" err="1"/>
              <a:t>Clarendon</a:t>
            </a:r>
            <a:r>
              <a:rPr lang="pt-BR" sz="1400" dirty="0"/>
              <a:t> </a:t>
            </a:r>
            <a:r>
              <a:rPr lang="pt-BR" sz="1400" dirty="0" err="1"/>
              <a:t>Press</a:t>
            </a:r>
            <a:r>
              <a:rPr lang="pt-BR" sz="1400" dirty="0"/>
              <a:t>, 1893], p. 63).</a:t>
            </a:r>
            <a:r>
              <a:rPr lang="pt-BR" sz="1400" dirty="0" smtClean="0"/>
              <a:t/>
            </a:r>
            <a:br>
              <a:rPr lang="pt-BR" sz="1400" dirty="0" smtClean="0"/>
            </a:br>
            <a:r>
              <a:rPr lang="pt-BR" sz="1400" dirty="0"/>
              <a:t>8 Aquele monte portanto foi chamado </a:t>
            </a:r>
            <a:r>
              <a:rPr lang="pt-BR" sz="1400" dirty="0" err="1"/>
              <a:t>Armon</a:t>
            </a:r>
            <a:r>
              <a:rPr lang="pt-BR" sz="1400" dirty="0"/>
              <a:t>, porque eles tinham jurado sobre ele, (5) e amarraram-se por mútuo juramento. (5) </a:t>
            </a:r>
            <a:r>
              <a:rPr lang="pt-BR" sz="1400" dirty="0" err="1"/>
              <a:t>Mt</a:t>
            </a:r>
            <a:r>
              <a:rPr lang="pt-BR" sz="1400" dirty="0"/>
              <a:t>. </a:t>
            </a:r>
            <a:r>
              <a:rPr lang="pt-BR" sz="1400" dirty="0" err="1"/>
              <a:t>Armon</a:t>
            </a:r>
            <a:r>
              <a:rPr lang="pt-BR" sz="1400" dirty="0"/>
              <a:t>, ou Monte </a:t>
            </a:r>
            <a:r>
              <a:rPr lang="pt-BR" sz="1400" dirty="0" err="1"/>
              <a:t>Hermon</a:t>
            </a:r>
            <a:r>
              <a:rPr lang="pt-BR" sz="1400" dirty="0"/>
              <a:t> deriva seu nome do hebreu </a:t>
            </a:r>
            <a:r>
              <a:rPr lang="pt-BR" sz="1400" dirty="0" err="1"/>
              <a:t>herem</a:t>
            </a:r>
            <a:r>
              <a:rPr lang="pt-BR" sz="1400" dirty="0"/>
              <a:t>, uma maldição (Charles, p. 63).</a:t>
            </a:r>
            <a:r>
              <a:rPr lang="pt-BR" sz="1400" dirty="0" smtClean="0"/>
              <a:t/>
            </a:r>
            <a:br>
              <a:rPr lang="pt-BR" sz="1400" dirty="0" smtClean="0"/>
            </a:br>
            <a:r>
              <a:rPr lang="pt-BR" sz="1400" dirty="0"/>
              <a:t>9 Estes são os nomes de seus chefes: </a:t>
            </a:r>
            <a:r>
              <a:rPr lang="pt-BR" sz="1400" dirty="0" err="1"/>
              <a:t>Samyaza</a:t>
            </a:r>
            <a:r>
              <a:rPr lang="pt-BR" sz="1400" dirty="0"/>
              <a:t>, que era o seu líder, </a:t>
            </a:r>
            <a:r>
              <a:rPr lang="pt-BR" sz="1400" dirty="0" err="1"/>
              <a:t>Urakabarameel</a:t>
            </a:r>
            <a:r>
              <a:rPr lang="pt-BR" sz="1400" dirty="0"/>
              <a:t>, </a:t>
            </a:r>
            <a:r>
              <a:rPr lang="pt-BR" sz="1400" dirty="0" err="1"/>
              <a:t>Akibeel</a:t>
            </a:r>
            <a:r>
              <a:rPr lang="pt-BR" sz="1400" dirty="0"/>
              <a:t>, </a:t>
            </a:r>
            <a:r>
              <a:rPr lang="pt-BR" sz="1400" dirty="0" err="1"/>
              <a:t>Tamiel</a:t>
            </a:r>
            <a:r>
              <a:rPr lang="pt-BR" sz="1400" dirty="0"/>
              <a:t>, </a:t>
            </a:r>
            <a:r>
              <a:rPr lang="pt-BR" sz="1400" dirty="0" err="1"/>
              <a:t>Ramuel</a:t>
            </a:r>
            <a:r>
              <a:rPr lang="pt-BR" sz="1400" dirty="0"/>
              <a:t>, </a:t>
            </a:r>
            <a:r>
              <a:rPr lang="pt-BR" sz="1400" dirty="0" err="1"/>
              <a:t>Danel</a:t>
            </a:r>
            <a:r>
              <a:rPr lang="pt-BR" sz="1400" dirty="0"/>
              <a:t>, </a:t>
            </a:r>
            <a:r>
              <a:rPr lang="pt-BR" sz="1400" dirty="0" err="1"/>
              <a:t>Azkeel</a:t>
            </a:r>
            <a:r>
              <a:rPr lang="pt-BR" sz="1400" dirty="0"/>
              <a:t>, </a:t>
            </a:r>
            <a:r>
              <a:rPr lang="pt-BR" sz="1400" dirty="0" err="1"/>
              <a:t>Saraknyal</a:t>
            </a:r>
            <a:r>
              <a:rPr lang="pt-BR" sz="1400" dirty="0"/>
              <a:t>, </a:t>
            </a:r>
            <a:r>
              <a:rPr lang="pt-BR" sz="1400" dirty="0" err="1"/>
              <a:t>Asael</a:t>
            </a:r>
            <a:r>
              <a:rPr lang="pt-BR" sz="1400" dirty="0"/>
              <a:t>, </a:t>
            </a:r>
            <a:r>
              <a:rPr lang="pt-BR" sz="1400" dirty="0" err="1"/>
              <a:t>Armers</a:t>
            </a:r>
            <a:r>
              <a:rPr lang="pt-BR" sz="1400" dirty="0"/>
              <a:t>, </a:t>
            </a:r>
            <a:r>
              <a:rPr lang="pt-BR" sz="1400" dirty="0" err="1"/>
              <a:t>Batraal</a:t>
            </a:r>
            <a:r>
              <a:rPr lang="pt-BR" sz="1400" dirty="0"/>
              <a:t>, </a:t>
            </a:r>
            <a:r>
              <a:rPr lang="pt-BR" sz="1400" dirty="0" err="1"/>
              <a:t>Anane</a:t>
            </a:r>
            <a:r>
              <a:rPr lang="pt-BR" sz="1400" dirty="0"/>
              <a:t>, </a:t>
            </a:r>
            <a:r>
              <a:rPr lang="pt-BR" sz="1400" dirty="0" err="1"/>
              <a:t>Zavebe</a:t>
            </a:r>
            <a:r>
              <a:rPr lang="pt-BR" sz="1400" dirty="0"/>
              <a:t>, </a:t>
            </a:r>
            <a:r>
              <a:rPr lang="pt-BR" sz="1400" dirty="0" err="1"/>
              <a:t>Samsaveel</a:t>
            </a:r>
            <a:r>
              <a:rPr lang="pt-BR" sz="1400" dirty="0"/>
              <a:t>, </a:t>
            </a:r>
            <a:r>
              <a:rPr lang="pt-BR" sz="1400" dirty="0" err="1"/>
              <a:t>Ertael</a:t>
            </a:r>
            <a:r>
              <a:rPr lang="pt-BR" sz="1400" dirty="0"/>
              <a:t>, </a:t>
            </a:r>
            <a:r>
              <a:rPr lang="pt-BR" sz="1400" dirty="0" err="1"/>
              <a:t>Turel</a:t>
            </a:r>
            <a:r>
              <a:rPr lang="pt-BR" sz="1400" dirty="0"/>
              <a:t>, </a:t>
            </a:r>
            <a:r>
              <a:rPr lang="pt-BR" sz="1400" dirty="0" err="1"/>
              <a:t>Yomyael</a:t>
            </a:r>
            <a:r>
              <a:rPr lang="pt-BR" sz="1400" dirty="0"/>
              <a:t>, </a:t>
            </a:r>
            <a:r>
              <a:rPr lang="pt-BR" sz="1400" dirty="0" err="1"/>
              <a:t>Arazyal</a:t>
            </a:r>
            <a:r>
              <a:rPr lang="pt-BR" sz="1400" dirty="0"/>
              <a:t>. Estes eram os prefeitos dos duzentos anjos, e os restantes estavam todos com eles. (6) O texto aramaico preserva uma lista anterior dos nomes destes Guardiães ou Sentinelas: </a:t>
            </a:r>
            <a:r>
              <a:rPr lang="pt-BR" sz="1400" dirty="0" err="1"/>
              <a:t>Semihazah</a:t>
            </a:r>
            <a:r>
              <a:rPr lang="pt-BR" sz="1400" dirty="0"/>
              <a:t>; </a:t>
            </a:r>
            <a:r>
              <a:rPr lang="pt-BR" sz="1400" dirty="0" err="1"/>
              <a:t>Artqoph</a:t>
            </a:r>
            <a:r>
              <a:rPr lang="pt-BR" sz="1400" dirty="0"/>
              <a:t>; </a:t>
            </a:r>
            <a:r>
              <a:rPr lang="pt-BR" sz="1400" dirty="0" err="1"/>
              <a:t>Ramtel</a:t>
            </a:r>
            <a:r>
              <a:rPr lang="pt-BR" sz="1400" dirty="0"/>
              <a:t>; </a:t>
            </a:r>
            <a:r>
              <a:rPr lang="pt-BR" sz="1400" dirty="0" err="1"/>
              <a:t>Kokabel</a:t>
            </a:r>
            <a:r>
              <a:rPr lang="pt-BR" sz="1400" dirty="0"/>
              <a:t>; </a:t>
            </a:r>
            <a:r>
              <a:rPr lang="pt-BR" sz="1400" dirty="0" err="1"/>
              <a:t>Ramel</a:t>
            </a:r>
            <a:r>
              <a:rPr lang="pt-BR" sz="1400" dirty="0"/>
              <a:t>; </a:t>
            </a:r>
            <a:r>
              <a:rPr lang="pt-BR" sz="1400" dirty="0" err="1"/>
              <a:t>Danieal</a:t>
            </a:r>
            <a:r>
              <a:rPr lang="pt-BR" sz="1400" dirty="0"/>
              <a:t>; </a:t>
            </a:r>
            <a:r>
              <a:rPr lang="pt-BR" sz="1400" dirty="0" err="1"/>
              <a:t>Zeqiel</a:t>
            </a:r>
            <a:r>
              <a:rPr lang="pt-BR" sz="1400" dirty="0"/>
              <a:t>; </a:t>
            </a:r>
            <a:r>
              <a:rPr lang="pt-BR" sz="1400" dirty="0" err="1"/>
              <a:t>Baraqel</a:t>
            </a:r>
            <a:r>
              <a:rPr lang="pt-BR" sz="1400" dirty="0"/>
              <a:t>; </a:t>
            </a:r>
            <a:r>
              <a:rPr lang="pt-BR" sz="1400" dirty="0" err="1"/>
              <a:t>Asael</a:t>
            </a:r>
            <a:r>
              <a:rPr lang="pt-BR" sz="1400" dirty="0"/>
              <a:t>; </a:t>
            </a:r>
            <a:r>
              <a:rPr lang="pt-BR" sz="1400" dirty="0" err="1"/>
              <a:t>Hermoni</a:t>
            </a:r>
            <a:r>
              <a:rPr lang="pt-BR" sz="1400" dirty="0"/>
              <a:t>; </a:t>
            </a:r>
            <a:r>
              <a:rPr lang="pt-BR" sz="1400" dirty="0" err="1"/>
              <a:t>Matarel</a:t>
            </a:r>
            <a:r>
              <a:rPr lang="pt-BR" sz="1400" dirty="0"/>
              <a:t>; </a:t>
            </a:r>
            <a:r>
              <a:rPr lang="pt-BR" sz="1400" dirty="0" err="1"/>
              <a:t>Ananel</a:t>
            </a:r>
            <a:r>
              <a:rPr lang="pt-BR" sz="1400" dirty="0"/>
              <a:t>; </a:t>
            </a:r>
            <a:r>
              <a:rPr lang="pt-BR" sz="1400" dirty="0" err="1"/>
              <a:t>Stawel</a:t>
            </a:r>
            <a:r>
              <a:rPr lang="pt-BR" sz="1400" dirty="0"/>
              <a:t>; </a:t>
            </a:r>
            <a:r>
              <a:rPr lang="pt-BR" sz="1400" dirty="0" err="1"/>
              <a:t>Samsiel</a:t>
            </a:r>
            <a:r>
              <a:rPr lang="pt-BR" sz="1400" dirty="0"/>
              <a:t>; </a:t>
            </a:r>
            <a:r>
              <a:rPr lang="pt-BR" sz="1400" dirty="0" err="1"/>
              <a:t>Sahriel</a:t>
            </a:r>
            <a:r>
              <a:rPr lang="pt-BR" sz="1400" dirty="0"/>
              <a:t>; </a:t>
            </a:r>
            <a:r>
              <a:rPr lang="pt-BR" sz="1400" dirty="0" err="1"/>
              <a:t>Tummiel</a:t>
            </a:r>
            <a:r>
              <a:rPr lang="pt-BR" sz="1400" dirty="0"/>
              <a:t>; </a:t>
            </a:r>
            <a:r>
              <a:rPr lang="pt-BR" sz="1400" dirty="0" err="1"/>
              <a:t>Turiel</a:t>
            </a:r>
            <a:r>
              <a:rPr lang="pt-BR" sz="1400" dirty="0"/>
              <a:t>; </a:t>
            </a:r>
            <a:r>
              <a:rPr lang="pt-BR" sz="1400" dirty="0" err="1"/>
              <a:t>Yomiel</a:t>
            </a:r>
            <a:r>
              <a:rPr lang="pt-BR" sz="1400" dirty="0"/>
              <a:t>; </a:t>
            </a:r>
            <a:r>
              <a:rPr lang="pt-BR" sz="1400" dirty="0" err="1"/>
              <a:t>Yhaddiel</a:t>
            </a:r>
            <a:r>
              <a:rPr lang="pt-BR" sz="1400" dirty="0"/>
              <a:t> (</a:t>
            </a:r>
            <a:r>
              <a:rPr lang="pt-BR" sz="1400" dirty="0" err="1"/>
              <a:t>Milik</a:t>
            </a:r>
            <a:r>
              <a:rPr lang="pt-BR" sz="1400" dirty="0"/>
              <a:t>, p. 151).</a:t>
            </a:r>
            <a:r>
              <a:rPr lang="pt-BR" sz="1400" dirty="0" smtClean="0"/>
              <a:t/>
            </a:r>
            <a:br>
              <a:rPr lang="pt-BR" sz="1400" dirty="0" smtClean="0"/>
            </a:br>
            <a:r>
              <a:rPr lang="pt-BR" sz="1400" dirty="0"/>
              <a:t>10 Então eles tomaram esposas, cada um escolhendo por si mesmo; as quais eles começaram a abordar, e com as quais eles coabitaram, ensinando-lhes sortilégios, encantamentos, e a divisão de raízes e árvores.</a:t>
            </a:r>
            <a:r>
              <a:rPr lang="pt-BR" sz="1400" dirty="0" smtClean="0"/>
              <a:t/>
            </a:r>
            <a:br>
              <a:rPr lang="pt-BR" sz="1400" dirty="0" smtClean="0"/>
            </a:br>
            <a:r>
              <a:rPr lang="pt-BR" sz="1400" dirty="0"/>
              <a:t>11 E as mulheres conceberam e geraram gigantes, (7). O texto grego varia consideravelmente do etíope aqui. Um manuscrito grego acrescenta a esta secção, “E elas [as mulheres] geraram a eles [as Sentinelas] três raças: os grandes gigantes. Os gigantes trouxeram [alguns dizem “mataram"] os </a:t>
            </a:r>
            <a:r>
              <a:rPr lang="pt-BR" sz="1400" dirty="0" err="1"/>
              <a:t>Naphelim</a:t>
            </a:r>
            <a:r>
              <a:rPr lang="pt-BR" sz="1400" dirty="0"/>
              <a:t>, e os </a:t>
            </a:r>
            <a:r>
              <a:rPr lang="pt-BR" sz="1400" dirty="0" err="1"/>
              <a:t>Naphelim</a:t>
            </a:r>
            <a:r>
              <a:rPr lang="pt-BR" sz="1400" dirty="0"/>
              <a:t> trouxeram [ou "mataram"] os </a:t>
            </a:r>
            <a:r>
              <a:rPr lang="pt-BR" sz="1400" dirty="0" err="1"/>
              <a:t>Elioud</a:t>
            </a:r>
            <a:r>
              <a:rPr lang="pt-BR" sz="1400" dirty="0"/>
              <a:t>. E eles sobreviveram, crescendo em poder de acordo com a sua grandeza.” Veja o registro no Livro dos Jubileus.</a:t>
            </a:r>
            <a:r>
              <a:rPr lang="pt-BR" sz="1400" dirty="0" smtClean="0"/>
              <a:t/>
            </a:r>
            <a:br>
              <a:rPr lang="pt-BR" sz="1400" dirty="0" smtClean="0"/>
            </a:br>
            <a:r>
              <a:rPr lang="pt-BR" sz="1400" dirty="0"/>
              <a:t>12 Cuja estatura era de trezentos cúbitos. Estes devoravam tudo o que o labor dos homens produzia e tornou-se impossível alimentá-los;</a:t>
            </a:r>
            <a:r>
              <a:rPr lang="pt-BR" sz="1400" dirty="0" smtClean="0"/>
              <a:t/>
            </a:r>
            <a:br>
              <a:rPr lang="pt-BR" sz="1400" dirty="0" smtClean="0"/>
            </a:br>
            <a:r>
              <a:rPr lang="pt-BR" sz="1400" dirty="0"/>
              <a:t>13 Então eles voltaram-se contra os homens, a fim de devorá-los;</a:t>
            </a:r>
            <a:r>
              <a:rPr lang="pt-BR" sz="1400" dirty="0" smtClean="0"/>
              <a:t/>
            </a:r>
            <a:br>
              <a:rPr lang="pt-BR" sz="1400" dirty="0" smtClean="0"/>
            </a:br>
            <a:r>
              <a:rPr lang="pt-BR" sz="1400" dirty="0"/>
              <a:t>14 E começaram a ferir pássaros, animais, répteis e peixes, para comer sua carne, um depois</a:t>
            </a:r>
            <a:r>
              <a:rPr lang="pt-BR" sz="1400" dirty="0" smtClean="0"/>
              <a:t/>
            </a:r>
            <a:br>
              <a:rPr lang="pt-BR" sz="1400" dirty="0" smtClean="0"/>
            </a:br>
            <a:r>
              <a:rPr lang="pt-BR" sz="1400" dirty="0"/>
              <a:t>do outro, (8) e para beber seu sangue. (8) Sua carne, um depois do outro. Ou, “de uma outra carne”. R.H. Charles nota que esta frase pode referir-se à destruição de uma classe de gigantes por outra. (Charles, p. 65).</a:t>
            </a:r>
            <a:br>
              <a:rPr lang="pt-BR" sz="1400" dirty="0"/>
            </a:br>
            <a:r>
              <a:rPr lang="pt-BR" sz="1400" dirty="0"/>
              <a:t>15 Então a terra reprovou os injustos.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000496" y="714356"/>
            <a:ext cx="4714908" cy="4524315"/>
          </a:xfrm>
          <a:prstGeom prst="rect">
            <a:avLst/>
          </a:prstGeom>
          <a:solidFill>
            <a:schemeClr val="bg1"/>
          </a:solidFill>
        </p:spPr>
        <p:txBody>
          <a:bodyPr wrap="square" rtlCol="0">
            <a:spAutoFit/>
          </a:bodyPr>
          <a:lstStyle/>
          <a:p>
            <a:r>
              <a:rPr lang="pt-BR" sz="2400" b="1" dirty="0"/>
              <a:t>Em seu significado fundamental, “perfeição” não se refere à qualquer atributo moral ou espiritual, mas à pureza física. Noé não havia sido contaminado pelos invasores estrangeiros. Ele havia preservado sua genealogia e a preservou pura, apesar da corrupção que prevalecia, provocada pelos anjos caídos. (</a:t>
            </a:r>
            <a:r>
              <a:rPr lang="pt-BR" sz="2400" b="1" i="1" dirty="0" err="1"/>
              <a:t>Companion</a:t>
            </a:r>
            <a:r>
              <a:rPr lang="pt-BR" sz="2400" b="1" i="1" dirty="0"/>
              <a:t> </a:t>
            </a:r>
            <a:r>
              <a:rPr lang="pt-BR" sz="2400" b="1" i="1" dirty="0" err="1"/>
              <a:t>Bible</a:t>
            </a:r>
            <a:r>
              <a:rPr lang="pt-BR" sz="2400" b="1" i="1" dirty="0"/>
              <a:t> [Oxford </a:t>
            </a:r>
            <a:r>
              <a:rPr lang="pt-BR" sz="2400" b="1" i="1" dirty="0" err="1"/>
              <a:t>University</a:t>
            </a:r>
            <a:r>
              <a:rPr lang="pt-BR" sz="2400" b="1" i="1" dirty="0"/>
              <a:t> </a:t>
            </a:r>
            <a:r>
              <a:rPr lang="pt-BR" sz="2400" b="1" i="1" dirty="0" err="1"/>
              <a:t>Press</a:t>
            </a:r>
            <a:r>
              <a:rPr lang="pt-BR" sz="2400" b="1" i="1" dirty="0"/>
              <a:t>]. </a:t>
            </a:r>
            <a:r>
              <a:rPr lang="pt-BR" sz="2400" b="1" i="1" dirty="0" err="1"/>
              <a:t>Appendix</a:t>
            </a:r>
            <a:r>
              <a:rPr lang="pt-BR" sz="2400" b="1" i="1" dirty="0"/>
              <a:t> 26</a:t>
            </a:r>
            <a:r>
              <a:rPr lang="pt-BR" sz="2400" b="1" i="1" dirty="0" smtClean="0"/>
              <a:t>.</a:t>
            </a:r>
            <a:r>
              <a:rPr lang="pt-BR" sz="2400" b="1" dirty="0" smtClean="0"/>
              <a:t>)</a:t>
            </a:r>
          </a:p>
        </p:txBody>
      </p:sp>
      <p:sp>
        <p:nvSpPr>
          <p:cNvPr id="4" name="CaixaDeTexto 3"/>
          <p:cNvSpPr txBox="1"/>
          <p:nvPr/>
        </p:nvSpPr>
        <p:spPr>
          <a:xfrm>
            <a:off x="785786" y="5288340"/>
            <a:ext cx="8001056" cy="1569660"/>
          </a:xfrm>
          <a:prstGeom prst="rect">
            <a:avLst/>
          </a:prstGeom>
          <a:solidFill>
            <a:schemeClr val="bg1"/>
          </a:solidFill>
        </p:spPr>
        <p:txBody>
          <a:bodyPr wrap="square" rtlCol="0">
            <a:spAutoFit/>
          </a:bodyPr>
          <a:lstStyle/>
          <a:p>
            <a:r>
              <a:rPr lang="pt-BR" sz="2400" b="1" dirty="0" smtClean="0"/>
              <a:t> e novamente: A linhagem sanguínea de Noé havia permanecido livre de contaminação genética. (</a:t>
            </a:r>
            <a:r>
              <a:rPr lang="pt-BR" sz="2400" b="1" i="1" dirty="0" err="1" smtClean="0"/>
              <a:t>The</a:t>
            </a:r>
            <a:r>
              <a:rPr lang="pt-BR" sz="2400" b="1" i="1" dirty="0" smtClean="0"/>
              <a:t> Gospel </a:t>
            </a:r>
            <a:r>
              <a:rPr lang="pt-BR" sz="2400" b="1" i="1" dirty="0" err="1" smtClean="0"/>
              <a:t>Truth</a:t>
            </a:r>
            <a:r>
              <a:rPr lang="pt-BR" sz="2400" b="1" i="1" dirty="0" smtClean="0"/>
              <a:t> Magazine, Vol. 18, (</a:t>
            </a:r>
            <a:r>
              <a:rPr lang="pt-BR" sz="2400" b="1" i="1" dirty="0" err="1" smtClean="0"/>
              <a:t>June</a:t>
            </a:r>
            <a:r>
              <a:rPr lang="pt-BR" sz="2400" b="1" i="1" dirty="0" smtClean="0"/>
              <a:t> 1978), No. 7</a:t>
            </a:r>
            <a:r>
              <a:rPr lang="pt-BR" sz="2400" b="1" dirty="0" smtClean="0"/>
              <a:t>).</a:t>
            </a:r>
          </a:p>
          <a:p>
            <a:endParaRPr lang="pt-BR" sz="2400" b="1" dirty="0"/>
          </a:p>
        </p:txBody>
      </p:sp>
      <p:pic>
        <p:nvPicPr>
          <p:cNvPr id="71682" name="Picture 2" descr="http://images.amazon.com/images/P/0195046455.jpg"/>
          <p:cNvPicPr>
            <a:picLocks noChangeAspect="1" noChangeArrowheads="1"/>
          </p:cNvPicPr>
          <p:nvPr/>
        </p:nvPicPr>
        <p:blipFill>
          <a:blip r:embed="rId3"/>
          <a:srcRect/>
          <a:stretch>
            <a:fillRect/>
          </a:stretch>
        </p:blipFill>
        <p:spPr bwMode="auto">
          <a:xfrm>
            <a:off x="0" y="0"/>
            <a:ext cx="3371850" cy="47625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357158" y="1785926"/>
            <a:ext cx="8072494" cy="4154984"/>
          </a:xfrm>
          <a:prstGeom prst="rect">
            <a:avLst/>
          </a:prstGeom>
          <a:solidFill>
            <a:schemeClr val="bg1"/>
          </a:solidFill>
        </p:spPr>
        <p:txBody>
          <a:bodyPr wrap="square" rtlCol="0">
            <a:spAutoFit/>
          </a:bodyPr>
          <a:lstStyle/>
          <a:p>
            <a:r>
              <a:rPr lang="pt-BR" sz="2400" b="1" dirty="0" smtClean="0"/>
              <a:t>“Pois </a:t>
            </a:r>
            <a:r>
              <a:rPr lang="pt-BR" sz="2400" b="1" dirty="0"/>
              <a:t>é evidente que Ele não auxilia os anjos, mas sim a descendência de Abraão. Por esse motivo, era vital que Ele se tornasse semelhante a seus irmãos em todos os aspectos, a fim de que pudesse constituir-se sumo sacerdote misericordioso e leal em relação a Deus, e pudesse realizar </a:t>
            </a:r>
            <a:r>
              <a:rPr lang="pt-BR" sz="2400" b="1" dirty="0" err="1"/>
              <a:t>propiciação</a:t>
            </a:r>
            <a:r>
              <a:rPr lang="pt-BR" sz="2400" b="1" dirty="0"/>
              <a:t> pelos pecados do povo. </a:t>
            </a:r>
            <a:r>
              <a:rPr lang="pt-BR" sz="2400" b="1" dirty="0" smtClean="0"/>
              <a:t>Considerando</a:t>
            </a:r>
            <a:r>
              <a:rPr lang="pt-BR" sz="2400" b="1" dirty="0"/>
              <a:t>, portanto, tudo o que Ele mesmo sofreu quando tentado, Ele é capaz de socorrer todos aqueles que semelhantemente estão sendo atacados pela tentação. </a:t>
            </a:r>
            <a:r>
              <a:rPr lang="pt-BR" sz="2400" b="1" dirty="0" smtClean="0"/>
              <a:t>”Hebreus 2:16-18</a:t>
            </a:r>
            <a:r>
              <a:rPr lang="pt-BR" sz="2400" b="1" dirty="0"/>
              <a:t/>
            </a:r>
            <a:br>
              <a:rPr lang="pt-BR" sz="2400" b="1" dirty="0"/>
            </a:br>
            <a:r>
              <a:rPr lang="pt-BR" sz="2400" b="1" dirty="0"/>
              <a:t/>
            </a:r>
            <a:br>
              <a:rPr lang="pt-BR" sz="2400" b="1" dirty="0"/>
            </a:br>
            <a:endParaRPr lang="pt-B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1028" name="Picture 4" descr="http://static.freepik.com/fotos-gratis/vector-de-fundo-azul-claro_34-53573.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CaixaDeTexto 4"/>
          <p:cNvSpPr txBox="1"/>
          <p:nvPr/>
        </p:nvSpPr>
        <p:spPr>
          <a:xfrm>
            <a:off x="500034" y="785794"/>
            <a:ext cx="8286808" cy="5632311"/>
          </a:xfrm>
          <a:prstGeom prst="rect">
            <a:avLst/>
          </a:prstGeom>
          <a:solidFill>
            <a:schemeClr val="bg1"/>
          </a:solidFill>
        </p:spPr>
        <p:txBody>
          <a:bodyPr wrap="square" rtlCol="0">
            <a:spAutoFit/>
          </a:bodyPr>
          <a:lstStyle/>
          <a:p>
            <a:r>
              <a:rPr lang="pt-BR" sz="2000" b="1" dirty="0" smtClean="0"/>
              <a:t>“O </a:t>
            </a:r>
            <a:r>
              <a:rPr lang="pt-BR" sz="2000" b="1" dirty="0"/>
              <a:t>Senhor olhou desde os céus para </a:t>
            </a:r>
            <a:r>
              <a:rPr lang="pt-BR" sz="2000" b="1" u="sng" dirty="0">
                <a:solidFill>
                  <a:srgbClr val="FF0000"/>
                </a:solidFill>
                <a:effectLst>
                  <a:outerShdw blurRad="38100" dist="38100" dir="2700000" algn="tl">
                    <a:srgbClr val="000000">
                      <a:alpha val="43137"/>
                    </a:srgbClr>
                  </a:outerShdw>
                </a:effectLst>
              </a:rPr>
              <a:t>os filhos dos homens</a:t>
            </a:r>
            <a:r>
              <a:rPr lang="pt-BR" sz="2000" b="1" dirty="0"/>
              <a:t>, para ver se havia algum que tivesse entendimento e buscasse a Deus.</a:t>
            </a:r>
            <a:r>
              <a:rPr lang="pt-BR" sz="2000" b="1" dirty="0" smtClean="0"/>
              <a:t/>
            </a:r>
            <a:br>
              <a:rPr lang="pt-BR" sz="2000" b="1" dirty="0" smtClean="0"/>
            </a:br>
            <a:r>
              <a:rPr lang="pt-BR" sz="2000" b="1" dirty="0"/>
              <a:t>Desviaram-se todos e juntamente se fizeram imundos: não há quem faça o bem, não há sequer </a:t>
            </a:r>
            <a:r>
              <a:rPr lang="pt-BR" sz="2000" b="1" dirty="0" smtClean="0"/>
              <a:t>um.”Salmos 14:2-3</a:t>
            </a:r>
          </a:p>
          <a:p>
            <a:endParaRPr lang="pt-BR" sz="2000" b="1" dirty="0" smtClean="0"/>
          </a:p>
          <a:p>
            <a:r>
              <a:rPr lang="pt-BR" sz="2000" b="1" dirty="0" smtClean="0"/>
              <a:t>“Quão </a:t>
            </a:r>
            <a:r>
              <a:rPr lang="pt-BR" sz="2000" b="1" dirty="0"/>
              <a:t>preciosa é, ó Deus, a tua benignidade, pelo que </a:t>
            </a:r>
            <a:r>
              <a:rPr lang="pt-BR" sz="2000" b="1" u="sng" dirty="0">
                <a:solidFill>
                  <a:srgbClr val="FF0000"/>
                </a:solidFill>
                <a:effectLst>
                  <a:outerShdw blurRad="38100" dist="38100" dir="2700000" algn="tl">
                    <a:srgbClr val="000000">
                      <a:alpha val="43137"/>
                    </a:srgbClr>
                  </a:outerShdw>
                </a:effectLst>
              </a:rPr>
              <a:t>os filhos dos homens </a:t>
            </a:r>
            <a:r>
              <a:rPr lang="pt-BR" sz="2000" b="1" dirty="0"/>
              <a:t>se abrigam à sombra das tuas asas.</a:t>
            </a:r>
            <a:r>
              <a:rPr lang="pt-BR" sz="2000" b="1" dirty="0" smtClean="0"/>
              <a:t/>
            </a:r>
            <a:br>
              <a:rPr lang="pt-BR" sz="2000" b="1" dirty="0" smtClean="0"/>
            </a:br>
            <a:r>
              <a:rPr lang="pt-BR" sz="2000" b="1" dirty="0"/>
              <a:t>Eles se fartarão da gordura da tua casa, e os farás beber da corrente das tuas delícias;</a:t>
            </a:r>
            <a:r>
              <a:rPr lang="pt-BR" sz="2000" b="1" dirty="0" smtClean="0"/>
              <a:t/>
            </a:r>
            <a:br>
              <a:rPr lang="pt-BR" sz="2000" b="1" dirty="0" smtClean="0"/>
            </a:br>
            <a:r>
              <a:rPr lang="pt-BR" sz="2000" b="1" dirty="0"/>
              <a:t>Porque em ti está o manancial da vida; na tua luz veremos a luz.</a:t>
            </a:r>
            <a:r>
              <a:rPr lang="pt-BR" sz="2000" b="1" dirty="0" smtClean="0"/>
              <a:t/>
            </a:r>
            <a:br>
              <a:rPr lang="pt-BR" sz="2000" b="1" dirty="0" smtClean="0"/>
            </a:br>
            <a:r>
              <a:rPr lang="pt-BR" sz="2000" b="1" dirty="0"/>
              <a:t>Estende a tua benignidade sobre os que te conhecem, e a tua justiça sobre os retos de coração</a:t>
            </a:r>
            <a:r>
              <a:rPr lang="pt-BR" sz="2000" b="1" dirty="0" smtClean="0"/>
              <a:t>.”Salmos 36:7-10</a:t>
            </a:r>
          </a:p>
          <a:p>
            <a:endParaRPr lang="pt-BR" sz="2000" b="1" dirty="0"/>
          </a:p>
          <a:p>
            <a:r>
              <a:rPr lang="pt-BR" sz="2000" b="1" dirty="0" smtClean="0"/>
              <a:t>“</a:t>
            </a:r>
            <a:r>
              <a:rPr lang="pt-BR" sz="2000" b="1" dirty="0"/>
              <a:t>E ouvi uma voz de homem entre as margens do </a:t>
            </a:r>
            <a:r>
              <a:rPr lang="pt-BR" sz="2000" b="1" dirty="0" err="1"/>
              <a:t>Ulai</a:t>
            </a:r>
            <a:r>
              <a:rPr lang="pt-BR" sz="2000" b="1" dirty="0"/>
              <a:t>, a qual gritou, e disse: Gabriel, dá a entender a este a visão.</a:t>
            </a:r>
            <a:r>
              <a:rPr lang="pt-BR" sz="2000" b="1" dirty="0" smtClean="0"/>
              <a:t/>
            </a:r>
            <a:br>
              <a:rPr lang="pt-BR" sz="2000" b="1" dirty="0" smtClean="0"/>
            </a:br>
            <a:r>
              <a:rPr lang="pt-BR" sz="2000" b="1" dirty="0"/>
              <a:t>E veio perto de onde eu estava; e, vindo ele, me amedrontei, e caí sobre o meu rosto; mas ele me disse: Entende</a:t>
            </a:r>
            <a:r>
              <a:rPr lang="pt-BR" sz="2000" b="1" u="sng" dirty="0">
                <a:solidFill>
                  <a:srgbClr val="FF0000"/>
                </a:solidFill>
                <a:effectLst>
                  <a:outerShdw blurRad="38100" dist="38100" dir="2700000" algn="tl">
                    <a:srgbClr val="000000">
                      <a:alpha val="43137"/>
                    </a:srgbClr>
                  </a:outerShdw>
                </a:effectLst>
              </a:rPr>
              <a:t>, filho do homem</a:t>
            </a:r>
            <a:r>
              <a:rPr lang="pt-BR" sz="2000" b="1" dirty="0"/>
              <a:t>, porque esta visão acontecerá no fim do </a:t>
            </a:r>
            <a:r>
              <a:rPr lang="pt-BR" sz="2000" b="1" dirty="0" smtClean="0"/>
              <a:t>tempo.”Daniel </a:t>
            </a:r>
            <a:r>
              <a:rPr lang="pt-BR" sz="2000" b="1" dirty="0"/>
              <a:t>8:16-17</a:t>
            </a:r>
          </a:p>
        </p:txBody>
      </p:sp>
      <p:sp>
        <p:nvSpPr>
          <p:cNvPr id="6" name="CaixaDeTexto 5"/>
          <p:cNvSpPr txBox="1"/>
          <p:nvPr/>
        </p:nvSpPr>
        <p:spPr>
          <a:xfrm>
            <a:off x="0" y="0"/>
            <a:ext cx="9144000" cy="646331"/>
          </a:xfrm>
          <a:prstGeom prst="rect">
            <a:avLst/>
          </a:prstGeom>
          <a:solidFill>
            <a:srgbClr val="FFFF00"/>
          </a:solidFill>
        </p:spPr>
        <p:txBody>
          <a:bodyPr wrap="square" rtlCol="0">
            <a:spAutoFit/>
          </a:bodyPr>
          <a:lstStyle/>
          <a:p>
            <a:r>
              <a:rPr lang="pt-BR" sz="3600" dirty="0" smtClean="0"/>
              <a:t>Quem são os “filhos dos homens” ? </a:t>
            </a:r>
            <a:r>
              <a:rPr lang="pt-BR" sz="3200" dirty="0" smtClean="0"/>
              <a:t>Humanidade</a:t>
            </a:r>
            <a:endParaRPr lang="pt-BR" sz="3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357158" y="4857760"/>
            <a:ext cx="8286808" cy="1569660"/>
          </a:xfrm>
          <a:prstGeom prst="rect">
            <a:avLst/>
          </a:prstGeom>
          <a:solidFill>
            <a:schemeClr val="bg1"/>
          </a:solidFill>
        </p:spPr>
        <p:txBody>
          <a:bodyPr wrap="square" rtlCol="0">
            <a:spAutoFit/>
          </a:bodyPr>
          <a:lstStyle/>
          <a:p>
            <a:r>
              <a:rPr lang="pt-BR" sz="2400" b="1" dirty="0"/>
              <a:t>"Esses gigantes foram </a:t>
            </a:r>
            <a:r>
              <a:rPr lang="pt-BR" sz="2400" b="1" dirty="0" smtClean="0"/>
              <a:t>os </a:t>
            </a:r>
            <a:r>
              <a:rPr lang="pt-BR" sz="2400" b="1" dirty="0"/>
              <a:t>heróis dos tempos </a:t>
            </a:r>
          </a:p>
          <a:p>
            <a:r>
              <a:rPr lang="pt-BR" sz="2400" b="1" dirty="0"/>
              <a:t>antigos, homens </a:t>
            </a:r>
            <a:r>
              <a:rPr lang="pt-BR" sz="2400" b="1" dirty="0" smtClean="0"/>
              <a:t>famosos“.Gênesis 6:4  (Nova </a:t>
            </a:r>
            <a:r>
              <a:rPr lang="pt-BR" sz="2400" b="1" dirty="0"/>
              <a:t>Tradução na Linguagem de Hoje</a:t>
            </a:r>
            <a:r>
              <a:rPr lang="pt-BR" sz="2400" b="1" dirty="0" smtClean="0"/>
              <a:t>.)</a:t>
            </a:r>
            <a:endParaRPr lang="pt-BR" sz="2400" b="1" dirty="0"/>
          </a:p>
          <a:p>
            <a:endParaRPr lang="pt-BR" sz="2400" b="1" dirty="0"/>
          </a:p>
        </p:txBody>
      </p:sp>
      <p:sp>
        <p:nvSpPr>
          <p:cNvPr id="66562" name="AutoShape 2" descr="data:image/jpeg;base64,/9j/4AAQSkZJRgABAQAAAQABAAD/2wCEAAkGBhQSERUUExQWFRUVGBgZGBgYGR4XGhsbHRgYFx0aHRgXHCYeGhojGhcXHy8gIycpLCwsGB8xNzAqNSYsLCkBCQoKDgwOGg8PGiwlHyQsLCwtLCwsLCwuLCwsKSwsLCwsLCopLCksLCwsLC0sLCwsLCwsKS0tLCwsLCwsLCwsLP/AABEIALEBHAMBIgACEQEDEQH/xAAcAAACAwEBAQEAAAAAAAAAAAAEBQIDBgABBwj/xABGEAACAQIEAwYCBwYDBgcBAQABAhEDIQAEEjEFQVETIjJhcYEGkUJScqGxwfAUIzNigtFzkrIVNEOD4fEHU2Ois8LD4iT/xAAbAQACAwEBAQAAAAAAAAAAAAADBAECBQAGB//EADkRAAEDAgQDBQYFBAIDAAAAAAEAAhEDIQQSMUFRYXEFEyKBkTKhscHR8BRicuHxI0JSgjPCBhUk/9oADAMBAAIRAxEAPwD51UCjw97+YghfZTdveB5HA1aoS1yWZtyd52++x+eHP7PrYDQLmJQkH10vqB9JGFyVaYqghNSqjlS40BmClwdU7SsARF74zqfi00Xq8Y7uCHPa7NvMab6EiPnEpfxGlpqN5972bvfnipx3VYSCCRPpcGfePbDbjhpOtGpTWoNSQxJVgGB2AgW0lb+vQ4EpcNL0yaZ7SG7ygEMoI3Km8SNxIwwFjucLAgiDvw/hPfgXMf8A+iiTE9rFhG6RMdfTH0vPf+Hi5rLJUo92sqKQdptscfHuAZrs6kjdSrj1QyR/l1fLH2/4W42YYA91TI38Ld9fKIYfLFKri0B3BAdTDXlo30Xz3MA1QKNddGYpd1HIi31GndfLluOmEdQkMUYFXG6n8R1Hnj7X8UfD1DPJqMJUAtUty6+WPlfF8kaR7PMqKiAwtWmwJH9Q39N/XFXGnX0MFPYHtCvgfDEs4fRB5FtBFU/QIKj6zg6lHoCAT0A6kYlVqmuSWM19yYAFUAXIAsKigXAsyiRcHVRmcg4AdG7WmBAIF0G8FR57nc+eBUqyRE6pEafEGBkRFwwO3OcBc0s8J0W/Rqsxk4hjoeNBwA2PI7n00RfDULVAgEmoGpierAhTPk4Q+2COHcIqNUGpGVFde0ZxpCqCC0loA7oa3liWYqrUVjRASql6rKTOyhnogGFUPqDRdZBWFNr8xlixq1AP4tOmVk2BrAM8T4QAtYH0OJyxqlqmLfUD3MhocIM6g2E25OETsJSnO5OoA9R1IuRJtLNO3WO80i1h1w2+DsouWovxKoAShNPKofp1iI1x9VAfn0thbwzhb5hylH93l0tVqFe4AYJaLTUYgFVF40g2k4epmUzDrpGnK5RQtFJme8BJOxJLEk8yekAFADBmP2VlYrFOqTT3MSRs0aD4ynHB+AkUaCOdVTN1lLnnBbtKhP8AQHN+uPsBpjGE+C8o1fMGqbpQUhZ/8ypvH2aQ+VYY3fZnCVWq5xEjZZsAGAoGliP7Li+mmLguL0qXeXIVS6EA2UxQ9CMNyuB6qjE1cKGiQua8pS9PFTU8MKlIdcUmjjPLSEwCEval0xQ+WOG3YY79kxdtMlcXAJGcs3TGY+MqkBUggnkOcmBb2bH0AUDj5t8QVxWzogyszyNlFrNbxareeD025XCVLfFPJDfDfClTMVYMhFAvKmWvtMcjjQ1KQ6Y9+Bsp+4qVCB+9qMdvoiwt/mw5rZNTyGDPreIoJbFis6UXnOPUpJ1OD6+SGBXypG2LCsoNOVFst0IPtipsqegOPXYjFfbEYKKyEaJUHo+X34oeiemCu1OOLeWDCshGmQgGo4h2WGOnyx52HlgnfKMi+cV6hFhYsJJ6IbH/ADbemrrgDPd0LNtRgA81jvH0A54KzGaqVGctVe7EQGIAAsABywtrUu8ouTD7ksbjzwnTDQ6OC9jjquIqYdz3NAz7zJjUCI+e5K5abIFQ7MJAPJgO8vrMgeuIFIuP+49eXryIBwQizQInvozOvkVJJH+QziPZwCD9FmX5Ej8Bgj7XHFKYSKoNJwsWz8B/HIBCF3kHVqKwQxEnqL7+xPUY3vwp8ShVAJgCAfsyf9JYj0IP0TjDU0JlhdQQDHLVqI9Lqfni2jmGosHgx+Pz/XLFj4vC7QpR+HaGZmEZmmOv8hfXKHxMHpuDGm6Wm/M7GDY7+eF65wFHUiU1EARIgQIvufvxj24iwphqMtSiZmSrGZDFjIF7E+QN94NxeoosDpaZInqDIveYJ3/HAH4aNEsyuCmT5ZqVTtcuxW11Ox3kEGxER88eV+NZLNroqn9jr7Csg7h5QSLqPW2FWR4lcKqs5ZpAUSxseQJnfa/9pPlKFGoHrItevIK5ZDqpqeTVnWxuR+7Qx1J2wejmFnaIVVrTBbqUwzHw8+RZC1Ve0DTTKclAMsQ3KSog2IYiMaHi+XY5AKlNadZ7PTDSwQtmGimhuJ1Ve4ZZV1LeCQkq5+ortVqt2mabxNHdox/w6a7Bl67KdpbvLdxU/vjQPhCJRM/+YoDap69uX73R2wIuaHGFvjDVqtKm54EiXEndoI4agTrveLXKyv8AGpbL/sVb90LAVKYADAQJIPMgAGTfaRi7LZV6aMz/AL2jAIrU50kBlaCN0qGAoVtywgkXwn4nS7RT2pm+lHPj1nkzfSEDxNcahcjZbVFTL0nHaPBAXTJA1kXkCx0jVvsSMMNcHtErFxOHNCq5rbAc59+/3ZNeC/FWZo1jWpvDMxY6WK7mwgyGAEAAjYDH1/4U/wDF+nWZKWZHZu1tR7t/S4I81JjmAL4+A8NzI2mPWw+ew+eHrghDqWQQYkSDbkdj7YXqiHeILVoYPD4qlDHQ4Dr+/wAl+qlxPHxH4f8Aj7N5WoV1dtRUheyqQGCiw0VQJB0gGGkHymcfWuBfElHN09dJpiAyGzoTyZeXkbg7gkXwSm9osCsavhK1EBz22IkHa6aHA9WMTbMDbUJ9cVvWvGK16gIhLtCFen0x52eLyw6DFdSsq3MjGQWibFMAlUNbEGrRi+nXVtmnEaoXyPpiniGhV+oSPj/Guyp2El5XeIGkkm3t88fOe1/it/IFGxuTGzC+3LbDz4n4n2lVlXwAgKZA3iSQb8umwxmy5CilMs1QkqDNlG+mNouCOWGGB+pTbGtaI4r6J8FIqZKmJudZP+dhHyAw4YA4RcAUnK0isRp/M4ueuy88UNVxsUB9GXGCjq2VnANbJHHg4ieePf8AaGKZ1Xu3BL6+UbpgKpQ8sOznQcVuQcSKkKYO4SPTGPQ2GNSgOmB3y2DNqqpaCqAMehDj3soxLBRVVe7XyaiJmJMs5EfaMflgXiTCnpJu5BhRyvuTyIHL0xYUa4Z2taFhFiJB0oBYgjAtXLAKQojn/f7jPthpgaHlbuJNarhWSAGgDeTpHCBzVXAAe2p05MM6qYE2JuY6adU+WC89mXaq+khVLMRpgyCxM6jcz/0gYV9ppB373c6WO/vyxKjUiOnI/rb0wy4bhYlGA+H3AsjnzNbTp7Ryp5Tb5csDg6rMWPkST+eCadTUMU5jL9MADzoVsvwlOBVogEcOP7q7I5t6DaqRg7ERIYbFWU2ZSLEHDNOKZJ+9VpZlWG9Oi6ik1+RdS1MTNhqA5QMJ8s2oee369cG0eFEhnaRojuRLvMzpSQSBCydh88Xa8ixSmLo0HNbVBieGsdOSLy+bq5h1oZemuXp1GCxTlmIJAl6jS7gbwTFrAYZZJGyNQrTha692o5UMFNiVQOL3AlyL7LbvFPRzbFSq9xDYgG7DozbkeQgeuC8vxXSpSpDUyIUm7UjyKtvoHNNoJIAO4n1C603TtDAtpDvXN8G4nxHn0/KDf3J7wPJrWqagiqKP7ypTB7pVe93NRnSxAQqSSpYEEg91fnaJlmquktJYmokkm5MBp5nAGbzT0VNNlKs/itPcBlV6EFwGP2Ewqq58xEwOdoxTJMWTtPGhjnuZUGX2W5hmMD/YbmLzYBNeKZlXgqwqdzUzAGDUNnMMAbsoN/q4y/FqzsF1NqNyx/msv+lV9ycHMQO6Nhdj1P8AaTHzwkrVyXJB9P15/nhyk268tinS1oJv9/z5xsiOFHvY0mRoxJVmpgAs5XaBvK7MSSAAdywHPCzgmQ7Q2hXbwg2Vz0BNg3RTvyvY6PMcOqUaKa6bp2rt4lI7tKLXHN3mP/SwGqfFIWvgQ04funRmJAAI0ne/AXVycV1kGpRCQAAaRkgAADUjQrGAPCU9Dth1wivUVxWy1Yh1tqF1vfRURgGCmPCYncXAOM0gxYouCCQwsCOnQ2hl/lMg9MI5wTJsV6Wp2aRR7thzCPZcfgdR7xwhfVMh8ZZfNN2FfLt28Ens5zAIESQUJqAewIwNkfi9MrmUpLmGrUHqrTC1ZWtRLnTpYVQrvSnTDRKkQbYxdPO0jSIKrSrr3qZU9kGYbFHnuP8Aysb8idh78V8drhSldhWpVDoCuipUVhsweJU7NrUMrXAIG7TW59rfei8NisP+HdlPodRyPyIkHZfbaueEeeAeK57uAbGTIPlb88Yj4W+M1rU1p1nY1VUk7a2gL3oO4IM9ZkfRJLarnNTBQwidzYXM3P0RO/kMIPplriCrU2ggOCd8GzZmCRB1E+0AfnhFmfjKiWqK2oDVBjmEJAjoNjc4odGLFVIJANxcdJDbEaiLjrhBnOAxqYHrH5kj0n5Y4NAN0TKNVL4mz6OpSlWZU07WaWYxEG1lg264zOU7ake6Q420hih5fQeV5Y7P8GrC4IOqCBt+NsD1Q6ga9jvIIUXAkmII52n8sMtsLLnDivrnwbne1yyAoUI1gKYmFIE92156DawAjDavlMYb/wAMeLNUqmnYJTpsxIFzJG5579OQx9Bp5kPbY9Dhd7LoZMGyVVcjgV8ocP3p4oejgJYrCokLUDisyMO6mWwLVymKZSrh4S3tTiDPgqrljgZ6ZxAUwCoFseTj1hiMYICoyr5JV8Q8wR7qQf8A7n5YozIVYLnSD7k+g3Prti9s2pUhFJbdajDuA+QaCQZNyIFrQJwubL3LGSx3LXadjM7HlGNVrYglaj6zqofRpjwmTJnQ6wOpN+iXZsHWSdhYAbaeUeovPnOLVq6ZWJOxnb2HXz5YKy+V1EmPANXrfw+pO3vhYg58zc4bBkLz7qZa/J681dSqlD5YbPVWB3gT0UE/eYH34VxCzvNgNj+vTHUSwj8P1fFHMzXKYpYp1LwMcQ3fT3SmYzbBQEASCe+LuZmZIEgfZ2jniFFJ715mZ5z1n88Sy9cNsbjccx7dPPF9J9EwAVbxLE/1Dow8t9sAc46Gy1KNCmB3tHxDcb+XPlurP26RFQCeVQWP9QHiHnv64gFDTPhHi/sPM7D58sTNGYtMxEXmdo6zijMN3VVYIpzc3BYm8TbSNh1icVbBu5Eql9MBmHMtcJjgNyOHCOPmoZ3MtVcs/eZvu6ADkB0wPUpHw+Em17b+uJ067rMMVnmvd/0xgeshM8yfcnBBEpd/eNpmAGiOv0Uc9UjUAZJJ8p3/AC/EYXZWhqYDE89Ulz5E/j+h7YbcBybFlaJm3mfLzbp123IlhxyM5rIoMFesJ9kRPIcT8094Tw9SIeyBS1QxMIBLW6nYDmSo54LbiWYc6zWdRAC0p10lQCFTsnlWAECWEmJ3vghqEU1Qf8WKjH/01YhB6NUVmP8AhLiBo4yzULRbU3XvaWEo4l5e8Atb4W/M+thwgqJam/iAoP1kmi3uSWon7RZP5lFsVVssyNpcEHz6bgzzB3BFjiYpE2AO8D19sHrxBskwpKlKsabSy1AWSk95p09JBDz4yDp1CIJUkwIfrb4IlR9XCODWS8HRv9wjnuP1X5nRJOIcSakdCQKhFyRemDz8qhG3QGbGDiGYoOtNAQWQkaNJ74XTDIpJ70RITunbSdwLcxlcvUkq70XJJIrEurE3J7dRJJP11XzY4nlK75cSUMmdLhgUP9YJRvvw0w5PZFl5rGU/xRLqjoqcDIjkARMDjubrPrmDlaqle07vegoVhpIsGF5HWN8fRfh74rXMRAh4sDeYiw5yBf0mMY/iK04NQ1FNQkS8arREadoi0bdbYGyOVNKorUGZ0eZ0iSDeGCamZlABkbwGEnDTmNqhedl1B0L63l+KIlN0qMQzDuLBFiLkciT3PZPTF3FaiLl1VXDFzYrHWJt5H7sYvIcWqV6lMVQheksEDno3A6apM9LYjxllfNE0xAL6QtM96wUWXlLNYz16Yy3UiDBTzXB1wtJm8s1R6AkCwLcu7sNpBtq9cA0kYBSyXapoA6Du81m8tF+hwmp/EToxOrtUBIC1RJKi0GDPSRPPB3DvjDSUFRJVJupudzMEjnA9jiAxwCsXBPOF5RaJdlADaSsk6Qe8ARvf/wDk4b5fi40Xu1gNLbRJJgdbCMY2rxsuf3bnvadSmBJGo3B8V26c8X0M8AmlgPEWJgzsLd0kaZG0YIGGJKoXBbjJ8c5TPrfaen6tgzKZ1STqNgJ98fO8vxAg6Sw7p3BDL1s3M3PPnhk3FtAYSQYAAiPM2/WwxGW6oQCtjU4iB0vtytj2nmVYxtj51W+Im1eQAAv1vsdsOeEcalh1F7/jijqZ4LrbLXPlsDVcp5Y7L8TBAkgn1xd+3LIEYoaQKiXBL6mV8sV/s3lhwXB2OI6cV7ohT3i+AuRiupSJ2EmymNyfon329l5nEmsY3mI6kHa3XlHUEYmmbKakUBmIKvJOlAYJEqZL25Hu+tg61pBXo8RWa9jXMu7Yb8wfnwKVZuCdAgqpueTPsT5quw9zzwJUS/5/rfDQ5UBbWgXBiwHOYAI9gR05lc1xPywy13osh9JpEH29TsQfpw2UM1S0kA2hR9/e/PFmTtqb6ik+/hUf5mH349zVc62g2HdA3EKAux9PvxNGTsGnUp7RAYhpsxESRA358hgizpLWQRqhNUXkz15/dgunnirENyMH1G/3ziGWoo1RQGbxCzLANxaVJwLmhDMJ1d47bbnnji0OsVdmINJ+ZllqMvn6f7OyGe0JGgqAxRD4x4gO9eBMiWNtRwLUNMAae090UfhUOM9ReNRAggSI9R+ROJLn6keL8D+OKOpHZHw+LaC4uzAnXLHzFvVNqjdAfmP7fngGpmOQ3PTl774GNZjuSfwxApePn/bFmsjVUr4gVBDQb/5Gfdoo0qZLX3m+NfwlVVTquoFx1OwUHqTA8rnlhDlcqfHyNvcf9IPvhrWr6BTUbxrPqZVfksn+vAq3iMLQ7N/o0yd3HL04+gutfSz1TMsHeGrICDoWNdOS2kCTNSmSzLzZS48QWfM2oADCDNxB3BvvhPwrNlWVgSIINjBBBmQeRBgzyjDvOU+0JemLwWemo261UUb0z9JRem0mNDAqg6anX4r01JrcA5oFqTtPynmeB47HqpZap2aGstnkJSMbVGk6x500V2H82jrhQ2T0iIt+ueGFZ9NVKTSOxUahEd+qFqP6EJ2Kf0HDB+yYfqMVqWhv3KPhakudiIkOMD9IJA9TJ81kq6RvgOnlmV9akpGxU6TPUwbY1Nfhc3XC3NcPtBFscx5bomK+Go4oeIAxseKTpmy5Z3QVRpgSBTaL94FIBJndlaYE7YK4hQDU0pqzVJgplnLCpTkEkqCCmkm407hgYGGb5UUUHdBrOJQEStNTtUYGzMfoKbfSNtIZRUyIk21MbszEkk7yWN9U3nDrcQG6/Y5rylXsV1b/AIjYanYu3DRrA0mY6rzhvFuydmLGnpViAsk6tRIUGJUiZkW3vuMFrUR3hST0MSpJDEDumVnlznChNa1FZQlTTOoVSApN4BJZb2EEGdjgos1ZalVqVSlqZgaoJem5n6bCYYEiKgtPzw4Q2oF5lzamHeWuRFSs2oqh1kaCFB3kSTHSQZ6weuC+zUhTqptIMqhZSJm3eGm0mInaMZscV/eBqg76nS7fWE7x1G9txhnl1JQAX1b/AHA77d4nbpgL6cK7ako/JWIJnzA5dY5f9sM6zlVBkMrTYwxXSRfaVNuW8RhKc41MSsAn1uAbXHOw+WCqPEHemwYgfRgSel5AjbkcVyKS9WVqu1wwMmbgHY7MAbbRH4Ti8Zm0E2gkc5t+t9sUpTEwS0DcwGgbEQwF7H7vXFFehoALX3ut7SQRcXvb2x2VRmXlOtJ/X6OH3BMuxpVqw8NMBRbckqTc2AAIv54R0qujwm/UWvzuOWCKucMNBYqdxNokdRtMe4GIcJspBi61GQzzuCwBIX3iefSbYNXiJEEyPaP1vGMbw/ijoQA5EjxAkEb7ke4+WCM7xpzUYEz5k+QFrxsBywE0rogqBbBeNXgH9bYt/wBsnr9+MVls/eSZPL8B7Yn/ALVAtB+f9sd3ZU5gs0aqhNCkiqCZceFVMaqYabNIJ1bLJEiSRQtMAQBAFoiI6jHuVQAAAbYJShKmPEomOq8/dRf7M/VAxBdmsvTU6Bwx751w72uXT8vH14pdm6erSm2q7fZEW9zHyxA5eXpqq7d945KpifIG8+nQwCAn7x/KEHsJP/uY/LHUswUNWqhhhKL5XFIH5knBmnKY+5KzMS3vWd4PadLv9RYDzt5pIBaet/nfHlURTHm/4L/1wfWHUBvOArfNR+IOK83kP3VMqykF38RCHZBFzBNjt1HXB2uBKz8Sx1Noa9sRHNDZIw6Hoyn7xgR7EjoTgoU2SCRaRcQR/mFsVZrLN2zrEmWEATsSPynFwlajxIIXZQgOJ2Nj6Gx+4456WklTupIOOy1AkbqPV1H3EzhnWy+hFrNpJaFUSGGoSNRixGkAxzO9scVwcBBCFyuVAI7UhQ0QDub2Mcl3EnA9NTJneTPrN8eVFJMmSTck3J98Xoh8R52PrH5j8DiCbI1KmRUBdunHBaWsmjIBqR2ZO3aCdIPQNJX1YHliz4mynZZusnKmwQeiqqj7gDgXKZhqStVQ6XBVEI3DNMsPMIG9CRg/4gzfbulfdqqKH/xKYCN6SoRv68L7LRbavbTT/Yj6CF5w2rjR5TiDUFFZI7TVpokgHS+mXqRz0IdvrVUmRIOVypgb4fcQMOtP/wAlFQ/baKlQ+oZhT9KQwmRlcX8PivVh3f0mYY/3a/pGvrYeaIzee7dy9dgKpiawWFeBANVEHdaAB2iAiAAVtrxGrRamYaRIBWCGVlOzKwlWUxZgY88CA45uLdgmnusjExSYd3Ud2WCDTf8AmQibBtQtijf6xg68fqjVWHs2kalMzSFy07fpP/U+RCZZfOkEc8M6eiSzjuoNRHUCwUdCzFUHmwwgyuYFKk9TMFRqQimhs7OdnEXCruSbHYTybJXDZeiQf4rux5/wtACn1esG/wCWp54I7Dvp3dosz/2+HxjS2hIcSAJsb7iCdLqniVJQC9V1UsQXY2GposABOkbAcgB0xnP9sqmrXTBFxZoYQbMG8N+hj1wF8T8TqVqpVQ3Z0z7E7Fp9dvL1xXT+IVZBTzFEVI2de5VB6yLMftA+xvh2hhxGd4klYHaPbFU//PhnZWNtbeOfD4o7iNSg8VKOtabD94rjZxzBXceY+R2KqhUlyGfSxuGabiSVushoOzCCOXm9OVVRpU2EgHb3998K85lWA8Knfa3vpMiflgdPENLiI6J/HdjVm0W1A6THinj8fdfcpTmspdYZCWgQGBjkJ0m2x3g7Ww4+HsyBKOYNPUV5g+QItuwvtBF8F0uDUeySpWrpQZoYFqL1CxEwqNSfQJMSKmlhBuQLqsgzLL6QBTIDAEktIa8liD3Q692BOnDxEheSBLStPmskw0hdLAwsA6iD007zt8xhY632j0tPsdxgjL1S6ACZETabXg+cnn/fHjsU7p2kSL/RMxB6Em0czioapLkTl84L6lE3NjE79dvbpiGdOpZM6r6gb2iQ2pW8Xkduc4qNUWIA3mBy2uNJ8seVQDdkIkMSV1X1T3zPiuZ3vYTbE5FGdVFovqA8uew5/r78E0nJU6ZImPPlJF+hj3wK2WYBWB1AeEgzcANb01LbliSghQJjnuQJt1MdbxipYpD1cGCzIBIEwZE2tEEGb8/q88VGsJm9xeR9+J8SvZb3mbTFz6nl123wIwNj9E/2AxGVWzIqlXP/AG+eLtdyNQEH8p/EnAIqQYn5Hz8/bBiZdmuQT0IXcC3Lnjsq7MlmUNo+X663+8HnhhQqFIK7uSo8lA758rFU/wCYemBeEUjUdaYgFyApPJthMcpMHyY8wMFZ1Sr1JEdmOzANrLJn+ptT+jDCbWgvn7leoxWIczDOozeNeLfrNjyuguHpbVvqJf5yflt5z12xRQvRH81Uf/o5/BcG5MAIg6qoHmYFsTAYZalQFNWKs7M0ElRpQCCpBuS59sXBzNJPEpas38PXbTZ/i2xP5gTE2vCXVaeA89ThU+1U/Cnhjpny9T3T/V9H+q38wwPxSkQqSCCHcEHcSqH8sRTkFHxr2vbEEOkWOuvofJL8vUKGVMH8fIjmPI4t45XNSsznaVj7LKCPXcYgBi7N0bKfr0/vViPwCfPB2m6ycTRAAd98UAqw3rf++ClJKFBzIZftCfxBI9xih1sp8/x/Qxei45x3V6VPM1zPviFXSWcN+GZQOwpsQBU7oY7Kx8DHyDQD/KWxV/s8syGmLVSfIBx41nYASH8lYdDg0cR0d3L2j/jRLseqarU16EDUd5GwE43lN04cwsAlx24c52g6ILPZV6XZ0qilWXtHZTuDq7OD6dkfnj2gQVKE3MFT0YbexBKn1B5Yd8bzxztFazf7xl00Vf8A1KU92rA+krNpfyYHYGEFMYhx3CnD08zHU32dN+R2P0RnBXU1U1iFDS88gt2+QBwZSzDPLt4nJdvtMS5+8nEOF5FKi1i1QJVKNTpBiAtR2RhEn6WmR076zB3poVetiLEGxBFiCORGA1m+Gy0+y8VNch+rRHvuR7kwU4W/EFV0VHRiIJFrG43nlt9+D6bY7M0g6MpUNIsDO/I2I54WpOyVA5eg7Qpfi8HUpC5It1Fx7wsrRqNVbdmdibmWZjYb7np1O3PG4bNfsWV7NtD121VCkktR0ghCGQjRVliSLiBpIMEDA0M46E6Do66e6fnv9+ND8McK7Ri1U6KNK9V/bwLPidj3QB5HacbxEiCvk7SWukapXw/jNVCXWo+omSZJn1mZv+eD14vTr1qfbU1VtQ79JdN5+nTB0sJ3KwfXbHZjXRZm0qabMSsorLG8D01AEHqDzx7l/iddYJymWcjYgVKR+VKqAQfTEESFLHZXB3ApyRgetUAIFgTtJgHlvy3GD6tE6RUXSUY2ZDKgm+nqrD6rQbe+F+dy4cRa2wNp5aQesGfbYjGExkPyuX1nGYoOwhq4cg6RvJJiLb39UF+1qoZHUkctyBJ3tB3HKJnYkAhc+doqndV1qSAVUhqbAGQ2ojVyHd3m88gXxTh7KgbUGSbTKuosAWG3lYki07zhRSo6idKkqFlo5RuQdvbzPtssJIuvmOKptY+Gz56+a09TLaCDq7VSSe0mxDIjgSfpgQdJMwxIkTplVqSAQSbE3NpJvpjmd/Y74V5Sro1LCkMAgYEoxBTUkX0kxB0spuQJDQQSlUwvMAqQfQ8/KxIn0PncJVN6OVXTB5eIgbbXkc97zzGIKoMj1k25eXOT5YlUzRIuJGkj6pvP1bdNxiYiR3gQABIETb0B5EbcsElCSyqecRNp2E3mIt+jhlmcmtRe0XRTUICx7QkSdR0gMeURp8Vudybv+GS0NYmCBFh0iOX34hRpBqT0XIGk/u1IDBWaVLWveBsDcg+eKOO6IyDYpJRyrMVIgzsCYkRt0FuUjEtJB7w0sJ3kekbA2549z1OGjvSo0sCAIZJUgQxkW3wNUrvBQlrG4mdvT8sTqouER2q8gRaDN/w58ji/L0HqAsHm5+kRffn6zhYlWImCBy29jEH3wZl8vKg90SPpEk9J8PMgnEQpkboPhmYKywMFVJB6Hwgj3IODi+lQN6YBBEzCnmOYi9h1PPChl0SV8LRHl31lSeoP3QeeGdCra/njPeSwghetwjKeMa9lQbADiIn6qb5zLkBTUgbbT/bFSU6eoGlmNLAfSJ7zamOoz5FRbp54ZZchBdV0GNQNgRyI56hyIFvMEg0ZyvlC1Ql5kKFsDp0oiXiZ8MwNO+CUzIlrYSONaW1BTrVQ6N4B8jv69dVVnDVn97pZgNWpfpLMEzuSpIJmTBxXn82wy4QRKVYuqtA0EwNQMCZ+ZGL+GBQwC1EdRJA1EMpIIMKfokbj3wfmuHo0GOZNvPeRsZki/XF8t5SHfxTNI+ITIP3tCzCZn6yIw+yEPs1MC/rPphnWydJsqtRXIK1WUIwlpdFMahYj92TMDnad6a1OpTIFMqqKIGq5Y+35/LHh4oCpR6QQghpWyyAyAkDu/wDEIsBcjFspmUN9VhaQ0EfBALSBSO9quNhp+czPtgpNCqsDtHZdRklUWSYHdhmaBO4Annjsss+ha2I1qOgmNlbSfQksp+ZI/qXFCZB6pxrDTqMDiYc0E/BNuF5/VTq5cinTFddIddQ0uJ0yWY91pKMbQHJ2EYVBSCQQQQSCDYgixBHIg2xwwVUp61L7uo7/AJqLB/UWDeUNyY4DOYQtMUm4Z+dvsnXlwP1UcrmDTcOsSOokEEQQw5qQSCOYJxPP5MIq1af8GoSFkyVYb0ieZW0H6SwesVquIcLrTVI8+doG0zsPfE0W55Gyp2hV/D5arfaNuo/ZFNQ1IrATTRQrHcCpULOQeh0Ki/0HpjxKikw5KtyqXNuS1FF2UcmHeG3eEANOOUqBprTy763HeqVBYF9MKizBKre53J5bYS0lmmxYgMrKoUjxAgmVO1ouPMEeRX0y240WfhsUyo0MdZwJII5/fRGwVjVF9iDKt9kixwQj4VUcyVkCIO6kSp8yp5+YgjkRhpkglUhVlHNgsNUQn1UGonuHHVhhR9GfZXocJ2o+jasJHEfMfSUk+I6QRlcUVUNeQW7zLYmCx5kTEC+2AaWaqVSoEt9VR8rL1Nr40vxlwypSmk63pCmVMSCpA1Mrcx21Rx8h0xkqGaZbA6esd32nGjRMt6LyONDTWL26O8QjgSfet9nMuFy6UA6NWGupUEB1B0gLSnbXCGYtLAcsZNOLwYNCg3mUYHp9GoL4a8DyYp2rN2bvCUVjvS0KapAuEVZIMAs2mNjjzPcGr03YJVWuAeUlgf5qdQCoptcEYIkkXkuIlxqRUotpCkUpKsNxqWozhwehtbYG+HlfK0q2Wp01NM5iWapSGrvC+lkDyNQUauzDEw5I2Axl+GcfCnsq1BJawddVN1MWJWdDLMSCJIm4wdWS3PeZ5zMz6zecZ1f+m4g6H3L2XZlN2NoteyA6nrvnP9oImIDbSb8ENXoIoYtqKxtM6T1E36iJH5EKpl0qNRACU6LNJYIQmgadRJVSxgreZ0lhsCIa18+amo1Hh7d/SBqAtLEmO0mBJF/aQuzfDlFMVg1OqgdtdNSUewgs1u5BgWLD0GDUGkDVZna2IZVdZmU6EHb9JB0PSOGpQcdzUNNTspOxZSsaA0cx3R88VUajgrpZe/dQSrX6EqZBJ+sJn1nF/Dh2qsoUITazkEC5iGaHpmBO7GJG0GdWgxQU4pjdoRFJIS4lwoLCDI7xBAnfDUrDhMqd6aMB3SoiR0A5+WLspbxbd6Z9ByPPbEOC8L1GiqNIrMqIrEgdCOZGkj135FTgh6eh3RhJUlTBtIJBibmSLYkKCj81Wi5J1G8m5NyDJbcEggm98UcP4gaRaI0PvIBECQPLlv5nrgdil4UgyCO9aIFr2NwT74kWCoJYxvbTawAGiZO2998WhVBI0SVSztEFmY+p/W2B8xTKm9z8/u3nl7YY5mmFqNpFgSYvGndQC3e8rgG3XAmbpgnumYBkQbeto3O46Y4LihGuPf8A6c9sMM05BCqbKAvI7De+AtBBWAN7X29b23xaayAnx+WmppEcrBSMTCiVSCpR5nSVDAi5Vgwn2iZ8h5Y6txddKlaaghQvdmCdtRmYJ5n8MGZbLIUZQIIE21GRBVgdTGO7JsOQ2wu4WQlU06gkGVja8ESD1Bgj0wvlAMFPmq4jM0kcYVtHKmp3qrE+XLDTskNSoYF6tTl/O0fdhXSzEWPWP+45H9XwT293j62oe8P+eFHZifFxC9BQ7kNBoC+V3WfDCvzOa0E06CjUN3N4kbDlMRtbyOGTZjuxvGFVXxE8mAI/D8IxbRqyvmLH1H6n3ww0+ItWJWpjuWVhqZnqgOJCnUYlg3dsSDt5lT9HzHvimowQhZNVHHS48vPbkcEcRkOrruAZ8xIseuKqrCkab0xCtcjo28joY/DBJCUyOgHij8rQVgGRhHQ/kdj6GD64tzSLrM3BUBgNypEex7oIPUDFFPJVGDVaBUgeKmqqpXz0AXifEMT4czU5KuwLeK9m9QZBHrhaoWsELZwdKvizmMEAEXMa9AboetkzTYq14AII2ZSJVx5EfIyNwcGUsnVTS+krzUtCz7NuCPYzhtS4n21B1C0RXy9NnpOAFIQMGqAL4C0FmWBvsATJRLSDHUe8TcsTJPmSbnA3ADxFOUHVq00Rlltifan05aps/CxSonNaAySAtKZC1GbSFYg3pfSB3IhTe+MjxXKOo1aiQTJi1yeg5XxocqShJWIIhhurLzDDmPw3EEA49q5VSpIun0lJkr6nmvR/SYO9mVYMt80GrgIBbXM7NdsOR68fnCS8EqjUO0cIkmWYSIjkoBLegHe8t8NuO5qlmFRaIK06c6S0B2buzUaNiQAAAbAASTjOcVyPZv3Z0nbn6icG8Dq00qA12YICZVT32nko2U8pNucHYvtcHCQvOVaTqLyx2oRdemaGjt1MsgZRsGBZgCx+iLctwOW+JDPOwgvC/UTuJ7hfF6sTg/N5s5+vIQDXpVEEEKq90LJ5Ku55Ae+FNbIFazdlLISxHmokz8hPuMCdT4I9LEw4d5dGtm2WiyqxCwTpjUs9QrSAbbiCdjItjP0s/URu6Qh31Kqg9ZDASORscG1M0dIEQGkN1Hp7EGcNMxwfN5V1sxVlDI+haqshiCpZWmxFhjqTC0XV8bXp1XAsG17apTlMm7HtWYqu71WkgE+t2eLgbmRbnj6BS4MMw9JqgNWjVZRqJirTLtBKVRJWGk6DKEbCdspnuEZysFq5t3p0wLVK8ooHSmhhmO/dpqZtyvjWfBHxHS1AKO5S7NNL7vSVwJaLBw5aoCD3SSBYmSlJJdmKFNdYcHOUEkNI7LN0BMag15XY31IeoxXmFp2NKqKqESGjSw/ldT4XHMXGxBIOHOezFJnWpRJ1027p2eQL02idxuNiDN8C1sklWrWSjT7N0HaikDKvSIDaqc7MqkSnkSNtOFMVTzMkaheg/wDH8aMNisjzDX2PXb6eaz5pd8gwVN79Ig/eF+ZxCrlRlKtKrqI7RGaFJRwp1IykgGJXSwJF1Le5vYjQ1R9QpoY1DTOsg6VGogGTuL92Zthfn84c4r1atqhJvYBWFgo+qoAAjpgFBxADj0/danatJtao6iyJHik8f8Z9/ooJQRdWoKm7oJlWAPeEps0XgHSYkabBhjnnpnuCF7soDvM23J8QJHMGbC4LLhmbyT0moZmmadYGKdYAtIuYI1KmqIUkgSbyL4VUalIQGeoGRm1OFJbSRE6CQCpBjeRJnUIAfA3XkqjwTAsOEzCZ8IqCjSIq96nUDMkR2iMsQwLWBWpqWx3Am18Mc1mlqM7KdRYhi0yWkeK9xJmx2OoWIjCKtU1AKiGdRfQJYiV7+gzLIygPtI73S9T5s04bUAHJKkMCSRZgVU90EadxuB/Niw1Qindc9Nrev6t9+B9XMdTvYj5e2PVYuo0kNPsdouOvL2xF5FjIsImf1zwWENTLEgte9p35nrfkuxG+KKlGQeh8JIuIbkQfbHGlYQdUTzHSOsn5YHOUm5B6cxE+Y9cWAUKlxEzE7DTeSd/be8YqcaiTIHSQFMdSBhnlchq1MQNNwD2iggk3YU51OoAI6Sd7RgGplr7uPl9/n6YkCVEoU59keHJK8tifv3xdxaiGXtabSUIG0al2VokwRZSJ6eeLOM8P1CV54R082ySPb9dcDey6MxyLbNSQw+kLjl5g/rzwxDrpDqwAMKysbhhJFzYjTF7eHGepVYsdj9x64IpV47p5x6SNj+uROF3MlNUa5YQQYIT3K1NS6Oa3HOQehFv+wxBa+hiOTdeR/VsLqdbSwYWI/UYJzma1GTDB79CDzuPznFIvKaLy1ppm4dcRsVdnHuPf8sR8VEj6pn9exOKaGVaoCQ06BcEhTp5kyeUC/niVFtLQSpDWMMrfgcT/AHIWYCjlOoMoilmnXs61NirL3GItdbqT6p3f+WcSzfEtXe0d4nvAbdZA5X9r8sC5epBZCYDiJPJgZVvQNv5FsT0ggg23BH4g+h/DFCcpBKbZSFVrgwwSLcwdQU2f4go9h2FNQWqQa1SLmLimn8gIBJ5mOQGDMzwc5bLK0Bmr6XRWMNTp3vvbWWFjyWeYxlHyL0ytTSxUGRIMW8+YnpjzM/ENWpUNR3LM1yYjaIAjYDYAbYZhrxdZDXVMO+WmCOH3dP8ALVdYJAI0xMiCJsPUE8xi7VEEGCNiLEYhUzVIZFQ0NVrvqgXK06c3Mc3qMY/w8ecLylQ0q9RYdKdMeMkwWdQpUqZH0rSbA4Tdhby0r0FHt0FhbXZPTTzBUMwV6BeojunzA+j6CR9nCbjfBGoVIIiQrRGwO4HJoNiQcMKXFWYw+pbHwnu2Emyxy6gnExm0cFQwIPKbeuk8/OMS0upm4KXqsbimy17QBo2dPMifKIS7h3FmQFKawzDTqjvFZ8AjYHn9I9cPf2pMvTde61eoCpg2pIR3hJ3qNtH0FkEySBm85S7OSrR6WN/PfFGUzAUjUWgHZRBNoiSIHnv6HDgIIlYjmlpgptxCoq5emQLu7kfZCoPlq1D+k4e5P4uqrlaOUNZ6dJqZZGV2Ts3NasBLKQTTIsQdpB+jBx+azpr1FMAADQqAGFUbKOcee5JJxbxOvLIoj92q07bEiSfLxFsSqqriqVBUbtZLgwxYkneCCTfqMFcHqmke1YwilpuZY27o6sdiRYDfodJlaOXzORQsurOyyUwSdNRECESB4qgVtKie9o5mzYzMuzN3pJEgXgW5ACw9ByOOXJ/8K5svm6atBWo4VwZupInaCCJJBmx9TL3hHFn/AGsNrEklkqKI7jA3UHYAcjtpI5YxuQrGie1FjDCmRN20lSR5ICT6x1w84BnFXK1dVjqprTJHhLB2ImbKwQA8gb9TjlCZccyrltLNoUagqASokDVGozeZkGYIxmczroOGuVIBeB3ZspNuRP3nGzyOa/aqRp1B30sOZBBNiOcyRAvIHSCrzXDhqCVNKgwZa6hd9erbTHPCDppvgiQeS9RQLcThg6m4NqMuZcfW4Ou8EXNwkGdWnVSU0iCAeRB2tG4t0PtgKnlFpyKhqAwDKQwAmO8DEydJBBiCN5GDc/kytQMCXTVClm0alm3PUikedp5Yj+0KkU21MUqSyMVKMJgwNO8GBcjc88NMs2xkLExGZ9Q5m5TuNNuHPX5JbUrGdQEaY/Qnl/f0wZnMktQlqKPfTvcEnYSdiQDA58umGGa4evYD98Cbk3AGrwkFXIKVNOkEQZ0gmNyOmoqaZpB2QAaCrgiFs24AmWMc9R8oultlPhvENOkVSENrsO6R4ZMAkOtptcDrdmdU7CZ52MjoOeBMjUNZXRlnUZ8OoMQCA0xr1qC32pP07PXQ7Wm2hlNRQoNM6DMTaJA1r5ddoM4uHbKhG6Ny+VFQwHRD/OdA589p2F+vrEs3ka9NZKErEggBx/mWY9JxflOElqS1CrQ0glTaQehGoWgweuLVymk91WBNjdgb2+jG8x74KGk3CqSF5nst2FNUZVXMMSxMQQsQNVyCZ1HaQEAxnKlaTMH9fqcaWtRLXdJtEsCbbxLYr/Zk+pTH9Cn8sXDCqyEI5DCx/wCtv1fGe4llJuB64aUsxbqMeZinqEg4h11wssxiQblgnN5eDIGBMAIRUXTaR5j7x/cfh6YsSpyOx+7zwHTqEGRg4VgwB0gcjHXrHQ/rlgbhuj03yMpXqVCD5j5EG3uCLYj+hiUA2n06j+48scByNj+B/tikJkPk8x7x9VY2YNj1sQbiR5dY574ZHPDslamoR1MVG3aLBSCfDfuki/hvfCoDl1xKhVKn5gjkRzB8jiDxUNpiS3zHMK3PcUes6hjJUKgm9hbn1JJ98C5lFNQrTBPeheZPIe5P44JIB325Hn6T1H374oXLshDLeOY36THywRrwbJd+HLRmbcfDqqatRgxm5FvK3dj0HlhyPiY08t+zJENUFSoebaQVRPRZY35t5YUUaQ1jVsJkEfl6x8zgfszfyufu/uPni6XWu+GM1TBrPWNqdCrHMszDskA5TNQ89lws4JwntszTpg2ZiDygBWJtvGkMfbChMxC6Rsd/PePlJwVlsyaKllaHYFRpMkBgVJJFh3Syxv3j78uQiJcSCdvlbDHivC1otCVDVB5gBRqG6zJMjnYfKMCURA1m0GRPM3t1N4+WIpVInYgmCCbH18+hFxjlyglYja1uW/pP9sW0qRYwPq/WsI8zsOZ6Yvp5FCusaucpaRHOennGBjVJsBpW9l2t1+tjlyIz2dkqEJ0oIBFpOoksOneJjnAGG1A061M1XGrMSQE2WoAAWcxfXDCQviuQQZlPQyDNJiAoBZmsqifpEdeQFz648rVwSAswtlMwZ31HoSfO1hyxy5eZ6uzvL8oFrKo5BQLBR5c5xfVraaKU7Akmo3+XSn/t1H+odcMkrUmpq5UNmGmA38NgNmK2BqTIg90wSQTYo62rUSxYnUZJtc9SekY5ctlwjiCDJCWVK3bEKxka0Wmh0M5MLHaWJF9ibDGk4ZnHr0XpVk0u0iCCkqNLETGrSWk2sSSSDfHzHPZkqlOkf+GDqn6zGSPUAII6g40VL4j7LLZdWUPpD6TqZXUCq0BSsjTIYgEECTtiCAdVLXFpkKHxPwurTcoqL2WhqgDEXVWIO8Q66Wsgm03GJcN4IoKmplKpmY01QQV5WZGBUTuJB2tg2l8ZB0VP2dSdWsPVqF+9aAAiLN12mLmd8WZvjoepVpWVKrN+6QCnSDRqHcWL6lUajNiRioblEBXqVXVHZ3an72QWYzGXoMFWnUFTSAx7bsyDvp0Cjp6QSRvNrYhwriio7aqJUMoGi7AkAXlutiZJ57WxX+2pUTQABAGmRBFrKTuVMWF4nobB5PigK9lUJVTZKh3T3tKTuItBO8g2jihG6d5D4iPYlFqZjWoJCjs303JHZhhqiN9yNxjqHxix1OHzbKtiIpGzSO8AJFohgBc4y2YZlcidLhoE2gj+awAMz/YXJxzC1hrnTVTxFeY5uv8ANMT53tviSpCep8TU0YVErVyxUswGmCGglpKyQrWIksNHMAnDOj8WipI1VzBkghQVYGT3YgENBxjMllmqMiBu+gLUY6SWZI+t4iB7c8FZDOudIVUCU1ZnKrdgWLMXcjVHh7oMWFpuZa7LquIlaLivFRUsWqkgjxaY2ie7ecAK/wCr4hWMGQNxIi1tvngQ5vzjyicNggCyCZSvL7YuT8j+Jx2OwIK5QWf3/wA2FBx2OwNyuF5gjL7N9n/7LjsdgZV2q3HJuvp+Zx2OwIaJ5/tN6q//AKf6Rj0bn2/DHY7FToUWnqzzUxsfVf8AVi7l7H8DjsdiNwodpU8lXxLwj9csU5HwV/sf/pTx7jsEpeylsb/y+SATn+ueJY7HYKk1JPEPVfxx4/0fU/iMdjsSuRnCP41L1/M4qP8AFH2j+OOx2I3XJlm/9wof4r/gMLqG6/4j/gMe47HKCpZvwUv8Mf66mGWY/wB6HrR/1U8djscpSSp/Fb7Tfji3N/w6f+GP/kq48x2OXKseEfrk2HS/7w3+In/yY7HY4qEBS/ij1X88V1/4r+p/147HYlci+PfR+xS/0DFfCv4zfZq/6Wx2OxXZSNU4+H/96of46/6hiwf7nnP8Rf8AXjsdiCpar638Kn6H8sKm3x2Owwz2AqO9p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6564" name="AutoShape 4" descr="data:image/jpeg;base64,/9j/4AAQSkZJRgABAQAAAQABAAD/2wCEAAkGBhQSERUUExQWFRUVGBgZGBgYGR4XGhsbHRgYFx0aHRgXHCYeGhojGhcXHy8gIycpLCwsGB8xNzAqNSYsLCkBCQoKDgwOGg8PGiwlHyQsLCwtLCwsLCwuLCwsKSwsLCwsLCopLCksLCwsLC0sLCwsLCwsKS0tLCwsLCwsLCwsLP/AABEIALEBHAMBIgACEQEDEQH/xAAcAAACAwEBAQEAAAAAAAAAAAAEBQIDBgABBwj/xABGEAACAQIEAwYCBwYDBgcBAQABAhEDIQAEEjEFQVETIjJhcYEGkUJScqGxwfAUIzNigtFzkrIVNEOD4fEHU2Ois8LD4iT/xAAbAQACAwEBAQAAAAAAAAAAAAADBAECBQAGB//EADkRAAEDAgQDBQYFBAIDAAAAAAEAAhEDIQQSMUFRYXEFEyKBkTKhscHR8BRicuHxI0JSgjPCBhUk/9oADAMBAAIRAxEAPwD51UCjw97+YghfZTdveB5HA1aoS1yWZtyd52++x+eHP7PrYDQLmJQkH10vqB9JGFyVaYqghNSqjlS40BmClwdU7SsARF74zqfi00Xq8Y7uCHPa7NvMab6EiPnEpfxGlpqN5972bvfnipx3VYSCCRPpcGfePbDbjhpOtGpTWoNSQxJVgGB2AgW0lb+vQ4EpcNL0yaZ7SG7ygEMoI3Km8SNxIwwFjucLAgiDvw/hPfgXMf8A+iiTE9rFhG6RMdfTH0vPf+Hi5rLJUo92sqKQdptscfHuAZrs6kjdSrj1QyR/l1fLH2/4W42YYA91TI38Ld9fKIYfLFKri0B3BAdTDXlo30Xz3MA1QKNddGYpd1HIi31GndfLluOmEdQkMUYFXG6n8R1Hnj7X8UfD1DPJqMJUAtUty6+WPlfF8kaR7PMqKiAwtWmwJH9Q39N/XFXGnX0MFPYHtCvgfDEs4fRB5FtBFU/QIKj6zg6lHoCAT0A6kYlVqmuSWM19yYAFUAXIAsKigXAsyiRcHVRmcg4AdG7WmBAIF0G8FR57nc+eBUqyRE6pEafEGBkRFwwO3OcBc0s8J0W/Rqsxk4hjoeNBwA2PI7n00RfDULVAgEmoGpierAhTPk4Q+2COHcIqNUGpGVFde0ZxpCqCC0loA7oa3liWYqrUVjRASql6rKTOyhnogGFUPqDRdZBWFNr8xlixq1AP4tOmVk2BrAM8T4QAtYH0OJyxqlqmLfUD3MhocIM6g2E25OETsJSnO5OoA9R1IuRJtLNO3WO80i1h1w2+DsouWovxKoAShNPKofp1iI1x9VAfn0thbwzhb5hylH93l0tVqFe4AYJaLTUYgFVF40g2k4epmUzDrpGnK5RQtFJme8BJOxJLEk8yekAFADBmP2VlYrFOqTT3MSRs0aD4ynHB+AkUaCOdVTN1lLnnBbtKhP8AQHN+uPsBpjGE+C8o1fMGqbpQUhZ/8ypvH2aQ+VYY3fZnCVWq5xEjZZsAGAoGliP7Li+mmLguL0qXeXIVS6EA2UxQ9CMNyuB6qjE1cKGiQua8pS9PFTU8MKlIdcUmjjPLSEwCEval0xQ+WOG3YY79kxdtMlcXAJGcs3TGY+MqkBUggnkOcmBb2bH0AUDj5t8QVxWzogyszyNlFrNbxareeD025XCVLfFPJDfDfClTMVYMhFAvKmWvtMcjjQ1KQ6Y9+Bsp+4qVCB+9qMdvoiwt/mw5rZNTyGDPreIoJbFis6UXnOPUpJ1OD6+SGBXypG2LCsoNOVFst0IPtipsqegOPXYjFfbEYKKyEaJUHo+X34oeiemCu1OOLeWDCshGmQgGo4h2WGOnyx52HlgnfKMi+cV6hFhYsJJ6IbH/ADbemrrgDPd0LNtRgA81jvH0A54KzGaqVGctVe7EQGIAAsABywtrUu8ouTD7ksbjzwnTDQ6OC9jjquIqYdz3NAz7zJjUCI+e5K5abIFQ7MJAPJgO8vrMgeuIFIuP+49eXryIBwQizQInvozOvkVJJH+QziPZwCD9FmX5Ej8Bgj7XHFKYSKoNJwsWz8B/HIBCF3kHVqKwQxEnqL7+xPUY3vwp8ShVAJgCAfsyf9JYj0IP0TjDU0JlhdQQDHLVqI9Lqfni2jmGosHgx+Pz/XLFj4vC7QpR+HaGZmEZmmOv8hfXKHxMHpuDGm6Wm/M7GDY7+eF65wFHUiU1EARIgQIvufvxj24iwphqMtSiZmSrGZDFjIF7E+QN94NxeoosDpaZInqDIveYJ3/HAH4aNEsyuCmT5ZqVTtcuxW11Ox3kEGxER88eV+NZLNroqn9jr7Csg7h5QSLqPW2FWR4lcKqs5ZpAUSxseQJnfa/9pPlKFGoHrItevIK5ZDqpqeTVnWxuR+7Qx1J2wejmFnaIVVrTBbqUwzHw8+RZC1Ve0DTTKclAMsQ3KSog2IYiMaHi+XY5AKlNadZ7PTDSwQtmGimhuJ1Ve4ZZV1LeCQkq5+ortVqt2mabxNHdox/w6a7Bl67KdpbvLdxU/vjQPhCJRM/+YoDap69uX73R2wIuaHGFvjDVqtKm54EiXEndoI4agTrveLXKyv8AGpbL/sVb90LAVKYADAQJIPMgAGTfaRi7LZV6aMz/AL2jAIrU50kBlaCN0qGAoVtywgkXwn4nS7RT2pm+lHPj1nkzfSEDxNcahcjZbVFTL0nHaPBAXTJA1kXkCx0jVvsSMMNcHtErFxOHNCq5rbAc59+/3ZNeC/FWZo1jWpvDMxY6WK7mwgyGAEAAjYDH1/4U/wDF+nWZKWZHZu1tR7t/S4I81JjmAL4+A8NzI2mPWw+ew+eHrghDqWQQYkSDbkdj7YXqiHeILVoYPD4qlDHQ4Dr+/wAl+qlxPHxH4f8Aj7N5WoV1dtRUheyqQGCiw0VQJB0gGGkHymcfWuBfElHN09dJpiAyGzoTyZeXkbg7gkXwSm9osCsavhK1EBz22IkHa6aHA9WMTbMDbUJ9cVvWvGK16gIhLtCFen0x52eLyw6DFdSsq3MjGQWibFMAlUNbEGrRi+nXVtmnEaoXyPpiniGhV+oSPj/Guyp2El5XeIGkkm3t88fOe1/it/IFGxuTGzC+3LbDz4n4n2lVlXwAgKZA3iSQb8umwxmy5CilMs1QkqDNlG+mNouCOWGGB+pTbGtaI4r6J8FIqZKmJudZP+dhHyAw4YA4RcAUnK0isRp/M4ueuy88UNVxsUB9GXGCjq2VnANbJHHg4ieePf8AaGKZ1Xu3BL6+UbpgKpQ8sOznQcVuQcSKkKYO4SPTGPQ2GNSgOmB3y2DNqqpaCqAMehDj3soxLBRVVe7XyaiJmJMs5EfaMflgXiTCnpJu5BhRyvuTyIHL0xYUa4Z2taFhFiJB0oBYgjAtXLAKQojn/f7jPthpgaHlbuJNarhWSAGgDeTpHCBzVXAAe2p05MM6qYE2JuY6adU+WC89mXaq+khVLMRpgyCxM6jcz/0gYV9ppB373c6WO/vyxKjUiOnI/rb0wy4bhYlGA+H3AsjnzNbTp7Ryp5Tb5csDg6rMWPkST+eCadTUMU5jL9MADzoVsvwlOBVogEcOP7q7I5t6DaqRg7ERIYbFWU2ZSLEHDNOKZJ+9VpZlWG9Oi6ik1+RdS1MTNhqA5QMJ8s2oee369cG0eFEhnaRojuRLvMzpSQSBCydh88Xa8ixSmLo0HNbVBieGsdOSLy+bq5h1oZemuXp1GCxTlmIJAl6jS7gbwTFrAYZZJGyNQrTha692o5UMFNiVQOL3AlyL7LbvFPRzbFSq9xDYgG7DozbkeQgeuC8vxXSpSpDUyIUm7UjyKtvoHNNoJIAO4n1C603TtDAtpDvXN8G4nxHn0/KDf3J7wPJrWqagiqKP7ypTB7pVe93NRnSxAQqSSpYEEg91fnaJlmquktJYmokkm5MBp5nAGbzT0VNNlKs/itPcBlV6EFwGP2Ewqq58xEwOdoxTJMWTtPGhjnuZUGX2W5hmMD/YbmLzYBNeKZlXgqwqdzUzAGDUNnMMAbsoN/q4y/FqzsF1NqNyx/msv+lV9ycHMQO6Nhdj1P8AaTHzwkrVyXJB9P15/nhyk268tinS1oJv9/z5xsiOFHvY0mRoxJVmpgAs5XaBvK7MSSAAdywHPCzgmQ7Q2hXbwg2Vz0BNg3RTvyvY6PMcOqUaKa6bp2rt4lI7tKLXHN3mP/SwGqfFIWvgQ04funRmJAAI0ne/AXVycV1kGpRCQAAaRkgAADUjQrGAPCU9Dth1wivUVxWy1Yh1tqF1vfRURgGCmPCYncXAOM0gxYouCCQwsCOnQ2hl/lMg9MI5wTJsV6Wp2aRR7thzCPZcfgdR7xwhfVMh8ZZfNN2FfLt28Ens5zAIESQUJqAewIwNkfi9MrmUpLmGrUHqrTC1ZWtRLnTpYVQrvSnTDRKkQbYxdPO0jSIKrSrr3qZU9kGYbFHnuP8Aysb8idh78V8drhSldhWpVDoCuipUVhsweJU7NrUMrXAIG7TW59rfei8NisP+HdlPodRyPyIkHZfbaueEeeAeK57uAbGTIPlb88Yj4W+M1rU1p1nY1VUk7a2gL3oO4IM9ZkfRJLarnNTBQwidzYXM3P0RO/kMIPplriCrU2ggOCd8GzZmCRB1E+0AfnhFmfjKiWqK2oDVBjmEJAjoNjc4odGLFVIJANxcdJDbEaiLjrhBnOAxqYHrH5kj0n5Y4NAN0TKNVL4mz6OpSlWZU07WaWYxEG1lg264zOU7ake6Q420hih5fQeV5Y7P8GrC4IOqCBt+NsD1Q6ga9jvIIUXAkmII52n8sMtsLLnDivrnwbne1yyAoUI1gKYmFIE92156DawAjDavlMYb/wAMeLNUqmnYJTpsxIFzJG5579OQx9Bp5kPbY9Dhd7LoZMGyVVcjgV8ocP3p4oejgJYrCokLUDisyMO6mWwLVymKZSrh4S3tTiDPgqrljgZ6ZxAUwCoFseTj1hiMYICoyr5JV8Q8wR7qQf8A7n5YozIVYLnSD7k+g3Prti9s2pUhFJbdajDuA+QaCQZNyIFrQJwubL3LGSx3LXadjM7HlGNVrYglaj6zqofRpjwmTJnQ6wOpN+iXZsHWSdhYAbaeUeovPnOLVq6ZWJOxnb2HXz5YKy+V1EmPANXrfw+pO3vhYg58zc4bBkLz7qZa/J681dSqlD5YbPVWB3gT0UE/eYH34VxCzvNgNj+vTHUSwj8P1fFHMzXKYpYp1LwMcQ3fT3SmYzbBQEASCe+LuZmZIEgfZ2jniFFJ715mZ5z1n88Sy9cNsbjccx7dPPF9J9EwAVbxLE/1Dow8t9sAc46Gy1KNCmB3tHxDcb+XPlurP26RFQCeVQWP9QHiHnv64gFDTPhHi/sPM7D58sTNGYtMxEXmdo6zijMN3VVYIpzc3BYm8TbSNh1icVbBu5Eql9MBmHMtcJjgNyOHCOPmoZ3MtVcs/eZvu6ADkB0wPUpHw+Em17b+uJ067rMMVnmvd/0xgeshM8yfcnBBEpd/eNpmAGiOv0Uc9UjUAZJJ8p3/AC/EYXZWhqYDE89Ulz5E/j+h7YbcBybFlaJm3mfLzbp123IlhxyM5rIoMFesJ9kRPIcT8094Tw9SIeyBS1QxMIBLW6nYDmSo54LbiWYc6zWdRAC0p10lQCFTsnlWAECWEmJ3vghqEU1Qf8WKjH/01YhB6NUVmP8AhLiBo4yzULRbU3XvaWEo4l5e8Atb4W/M+thwgqJam/iAoP1kmi3uSWon7RZP5lFsVVssyNpcEHz6bgzzB3BFjiYpE2AO8D19sHrxBskwpKlKsabSy1AWSk95p09JBDz4yDp1CIJUkwIfrb4IlR9XCODWS8HRv9wjnuP1X5nRJOIcSakdCQKhFyRemDz8qhG3QGbGDiGYoOtNAQWQkaNJ74XTDIpJ70RITunbSdwLcxlcvUkq70XJJIrEurE3J7dRJJP11XzY4nlK75cSUMmdLhgUP9YJRvvw0w5PZFl5rGU/xRLqjoqcDIjkARMDjubrPrmDlaqle07vegoVhpIsGF5HWN8fRfh74rXMRAh4sDeYiw5yBf0mMY/iK04NQ1FNQkS8arREadoi0bdbYGyOVNKorUGZ0eZ0iSDeGCamZlABkbwGEnDTmNqhedl1B0L63l+KIlN0qMQzDuLBFiLkciT3PZPTF3FaiLl1VXDFzYrHWJt5H7sYvIcWqV6lMVQheksEDno3A6apM9LYjxllfNE0xAL6QtM96wUWXlLNYz16Yy3UiDBTzXB1wtJm8s1R6AkCwLcu7sNpBtq9cA0kYBSyXapoA6Du81m8tF+hwmp/EToxOrtUBIC1RJKi0GDPSRPPB3DvjDSUFRJVJupudzMEjnA9jiAxwCsXBPOF5RaJdlADaSsk6Qe8ARvf/wDk4b5fi40Xu1gNLbRJJgdbCMY2rxsuf3bnvadSmBJGo3B8V26c8X0M8AmlgPEWJgzsLd0kaZG0YIGGJKoXBbjJ8c5TPrfaen6tgzKZ1STqNgJ98fO8vxAg6Sw7p3BDL1s3M3PPnhk3FtAYSQYAAiPM2/WwxGW6oQCtjU4iB0vtytj2nmVYxtj51W+Im1eQAAv1vsdsOeEcalh1F7/jijqZ4LrbLXPlsDVcp5Y7L8TBAkgn1xd+3LIEYoaQKiXBL6mV8sV/s3lhwXB2OI6cV7ohT3i+AuRiupSJ2EmymNyfon329l5nEmsY3mI6kHa3XlHUEYmmbKakUBmIKvJOlAYJEqZL25Hu+tg61pBXo8RWa9jXMu7Yb8wfnwKVZuCdAgqpueTPsT5quw9zzwJUS/5/rfDQ5UBbWgXBiwHOYAI9gR05lc1xPywy13osh9JpEH29TsQfpw2UM1S0kA2hR9/e/PFmTtqb6ik+/hUf5mH349zVc62g2HdA3EKAux9PvxNGTsGnUp7RAYhpsxESRA358hgizpLWQRqhNUXkz15/dgunnirENyMH1G/3ziGWoo1RQGbxCzLANxaVJwLmhDMJ1d47bbnnji0OsVdmINJ+ZllqMvn6f7OyGe0JGgqAxRD4x4gO9eBMiWNtRwLUNMAae090UfhUOM9ReNRAggSI9R+ROJLn6keL8D+OKOpHZHw+LaC4uzAnXLHzFvVNqjdAfmP7fngGpmOQ3PTl774GNZjuSfwxApePn/bFmsjVUr4gVBDQb/5Gfdoo0qZLX3m+NfwlVVTquoFx1OwUHqTA8rnlhDlcqfHyNvcf9IPvhrWr6BTUbxrPqZVfksn+vAq3iMLQ7N/o0yd3HL04+gutfSz1TMsHeGrICDoWNdOS2kCTNSmSzLzZS48QWfM2oADCDNxB3BvvhPwrNlWVgSIINjBBBmQeRBgzyjDvOU+0JemLwWemo261UUb0z9JRem0mNDAqg6anX4r01JrcA5oFqTtPynmeB47HqpZap2aGstnkJSMbVGk6x500V2H82jrhQ2T0iIt+ueGFZ9NVKTSOxUahEd+qFqP6EJ2Kf0HDB+yYfqMVqWhv3KPhakudiIkOMD9IJA9TJ81kq6RvgOnlmV9akpGxU6TPUwbY1Nfhc3XC3NcPtBFscx5bomK+Go4oeIAxseKTpmy5Z3QVRpgSBTaL94FIBJndlaYE7YK4hQDU0pqzVJgplnLCpTkEkqCCmkm407hgYGGb5UUUHdBrOJQEStNTtUYGzMfoKbfSNtIZRUyIk21MbszEkk7yWN9U3nDrcQG6/Y5rylXsV1b/AIjYanYu3DRrA0mY6rzhvFuydmLGnpViAsk6tRIUGJUiZkW3vuMFrUR3hST0MSpJDEDumVnlznChNa1FZQlTTOoVSApN4BJZb2EEGdjgos1ZalVqVSlqZgaoJem5n6bCYYEiKgtPzw4Q2oF5lzamHeWuRFSs2oqh1kaCFB3kSTHSQZ6weuC+zUhTqptIMqhZSJm3eGm0mInaMZscV/eBqg76nS7fWE7x1G9txhnl1JQAX1b/AHA77d4nbpgL6cK7ako/JWIJnzA5dY5f9sM6zlVBkMrTYwxXSRfaVNuW8RhKc41MSsAn1uAbXHOw+WCqPEHemwYgfRgSel5AjbkcVyKS9WVqu1wwMmbgHY7MAbbRH4Ti8Zm0E2gkc5t+t9sUpTEwS0DcwGgbEQwF7H7vXFFehoALX3ut7SQRcXvb2x2VRmXlOtJ/X6OH3BMuxpVqw8NMBRbckqTc2AAIv54R0qujwm/UWvzuOWCKucMNBYqdxNokdRtMe4GIcJspBi61GQzzuCwBIX3iefSbYNXiJEEyPaP1vGMbw/ijoQA5EjxAkEb7ke4+WCM7xpzUYEz5k+QFrxsBywE0rogqBbBeNXgH9bYt/wBsnr9+MVls/eSZPL8B7Yn/ALVAtB+f9sd3ZU5gs0aqhNCkiqCZceFVMaqYabNIJ1bLJEiSRQtMAQBAFoiI6jHuVQAAAbYJShKmPEomOq8/dRf7M/VAxBdmsvTU6Bwx751w72uXT8vH14pdm6erSm2q7fZEW9zHyxA5eXpqq7d945KpifIG8+nQwCAn7x/KEHsJP/uY/LHUswUNWqhhhKL5XFIH5knBmnKY+5KzMS3vWd4PadLv9RYDzt5pIBaet/nfHlURTHm/4L/1wfWHUBvOArfNR+IOK83kP3VMqykF38RCHZBFzBNjt1HXB2uBKz8Sx1Noa9sRHNDZIw6Hoyn7xgR7EjoTgoU2SCRaRcQR/mFsVZrLN2zrEmWEATsSPynFwlajxIIXZQgOJ2Nj6Gx+4456WklTupIOOy1AkbqPV1H3EzhnWy+hFrNpJaFUSGGoSNRixGkAxzO9scVwcBBCFyuVAI7UhQ0QDub2Mcl3EnA9NTJneTPrN8eVFJMmSTck3J98Xoh8R52PrH5j8DiCbI1KmRUBdunHBaWsmjIBqR2ZO3aCdIPQNJX1YHliz4mynZZusnKmwQeiqqj7gDgXKZhqStVQ6XBVEI3DNMsPMIG9CRg/4gzfbulfdqqKH/xKYCN6SoRv68L7LRbavbTT/Yj6CF5w2rjR5TiDUFFZI7TVpokgHS+mXqRz0IdvrVUmRIOVypgb4fcQMOtP/wAlFQ/baKlQ+oZhT9KQwmRlcX8PivVh3f0mYY/3a/pGvrYeaIzee7dy9dgKpiawWFeBANVEHdaAB2iAiAAVtrxGrRamYaRIBWCGVlOzKwlWUxZgY88CA45uLdgmnusjExSYd3Ud2WCDTf8AmQibBtQtijf6xg68fqjVWHs2kalMzSFy07fpP/U+RCZZfOkEc8M6eiSzjuoNRHUCwUdCzFUHmwwgyuYFKk9TMFRqQimhs7OdnEXCruSbHYTybJXDZeiQf4rux5/wtACn1esG/wCWp54I7Dvp3dosz/2+HxjS2hIcSAJsb7iCdLqniVJQC9V1UsQXY2GposABOkbAcgB0xnP9sqmrXTBFxZoYQbMG8N+hj1wF8T8TqVqpVQ3Z0z7E7Fp9dvL1xXT+IVZBTzFEVI2de5VB6yLMftA+xvh2hhxGd4klYHaPbFU//PhnZWNtbeOfD4o7iNSg8VKOtabD94rjZxzBXceY+R2KqhUlyGfSxuGabiSVushoOzCCOXm9OVVRpU2EgHb3998K85lWA8Knfa3vpMiflgdPENLiI6J/HdjVm0W1A6THinj8fdfcpTmspdYZCWgQGBjkJ0m2x3g7Ww4+HsyBKOYNPUV5g+QItuwvtBF8F0uDUeySpWrpQZoYFqL1CxEwqNSfQJMSKmlhBuQLqsgzLL6QBTIDAEktIa8liD3Q692BOnDxEheSBLStPmskw0hdLAwsA6iD007zt8xhY632j0tPsdxgjL1S6ACZETabXg+cnn/fHjsU7p2kSL/RMxB6Em0czioapLkTl84L6lE3NjE79dvbpiGdOpZM6r6gb2iQ2pW8Xkduc4qNUWIA3mBy2uNJ8seVQDdkIkMSV1X1T3zPiuZ3vYTbE5FGdVFovqA8uew5/r78E0nJU6ZImPPlJF+hj3wK2WYBWB1AeEgzcANb01LbliSghQJjnuQJt1MdbxipYpD1cGCzIBIEwZE2tEEGb8/q88VGsJm9xeR9+J8SvZb3mbTFz6nl123wIwNj9E/2AxGVWzIqlXP/AG+eLtdyNQEH8p/EnAIqQYn5Hz8/bBiZdmuQT0IXcC3Lnjsq7MlmUNo+X663+8HnhhQqFIK7uSo8lA758rFU/wCYemBeEUjUdaYgFyApPJthMcpMHyY8wMFZ1Sr1JEdmOzANrLJn+ptT+jDCbWgvn7leoxWIczDOozeNeLfrNjyuguHpbVvqJf5yflt5z12xRQvRH81Uf/o5/BcG5MAIg6qoHmYFsTAYZalQFNWKs7M0ElRpQCCpBuS59sXBzNJPEpas38PXbTZ/i2xP5gTE2vCXVaeA89ThU+1U/Cnhjpny9T3T/V9H+q38wwPxSkQqSCCHcEHcSqH8sRTkFHxr2vbEEOkWOuvofJL8vUKGVMH8fIjmPI4t45XNSsznaVj7LKCPXcYgBi7N0bKfr0/vViPwCfPB2m6ycTRAAd98UAqw3rf++ClJKFBzIZftCfxBI9xih1sp8/x/Qxei45x3V6VPM1zPviFXSWcN+GZQOwpsQBU7oY7Kx8DHyDQD/KWxV/s8syGmLVSfIBx41nYASH8lYdDg0cR0d3L2j/jRLseqarU16EDUd5GwE43lN04cwsAlx24c52g6ILPZV6XZ0qilWXtHZTuDq7OD6dkfnj2gQVKE3MFT0YbexBKn1B5Yd8bzxztFazf7xl00Vf8A1KU92rA+krNpfyYHYGEFMYhx3CnD08zHU32dN+R2P0RnBXU1U1iFDS88gt2+QBwZSzDPLt4nJdvtMS5+8nEOF5FKi1i1QJVKNTpBiAtR2RhEn6WmR076zB3poVetiLEGxBFiCORGA1m+Gy0+y8VNch+rRHvuR7kwU4W/EFV0VHRiIJFrG43nlt9+D6bY7M0g6MpUNIsDO/I2I54WpOyVA5eg7Qpfi8HUpC5It1Fx7wsrRqNVbdmdibmWZjYb7np1O3PG4bNfsWV7NtD121VCkktR0ghCGQjRVliSLiBpIMEDA0M46E6Do66e6fnv9+ND8McK7Ri1U6KNK9V/bwLPidj3QB5HacbxEiCvk7SWukapXw/jNVCXWo+omSZJn1mZv+eD14vTr1qfbU1VtQ79JdN5+nTB0sJ3KwfXbHZjXRZm0qabMSsorLG8D01AEHqDzx7l/iddYJymWcjYgVKR+VKqAQfTEESFLHZXB3ApyRgetUAIFgTtJgHlvy3GD6tE6RUXSUY2ZDKgm+nqrD6rQbe+F+dy4cRa2wNp5aQesGfbYjGExkPyuX1nGYoOwhq4cg6RvJJiLb39UF+1qoZHUkctyBJ3tB3HKJnYkAhc+doqndV1qSAVUhqbAGQ2ojVyHd3m88gXxTh7KgbUGSbTKuosAWG3lYki07zhRSo6idKkqFlo5RuQdvbzPtssJIuvmOKptY+Gz56+a09TLaCDq7VSSe0mxDIjgSfpgQdJMwxIkTplVqSAQSbE3NpJvpjmd/Y74V5Sro1LCkMAgYEoxBTUkX0kxB0spuQJDQQSlUwvMAqQfQ8/KxIn0PncJVN6OVXTB5eIgbbXkc97zzGIKoMj1k25eXOT5YlUzRIuJGkj6pvP1bdNxiYiR3gQABIETb0B5EbcsElCSyqecRNp2E3mIt+jhlmcmtRe0XRTUICx7QkSdR0gMeURp8Vudybv+GS0NYmCBFh0iOX34hRpBqT0XIGk/u1IDBWaVLWveBsDcg+eKOO6IyDYpJRyrMVIgzsCYkRt0FuUjEtJB7w0sJ3kekbA2549z1OGjvSo0sCAIZJUgQxkW3wNUrvBQlrG4mdvT8sTqouER2q8gRaDN/w58ji/L0HqAsHm5+kRffn6zhYlWImCBy29jEH3wZl8vKg90SPpEk9J8PMgnEQpkboPhmYKywMFVJB6Hwgj3IODi+lQN6YBBEzCnmOYi9h1PPChl0SV8LRHl31lSeoP3QeeGdCra/njPeSwghetwjKeMa9lQbADiIn6qb5zLkBTUgbbT/bFSU6eoGlmNLAfSJ7zamOoz5FRbp54ZZchBdV0GNQNgRyI56hyIFvMEg0ZyvlC1Ql5kKFsDp0oiXiZ8MwNO+CUzIlrYSONaW1BTrVQ6N4B8jv69dVVnDVn97pZgNWpfpLMEzuSpIJmTBxXn82wy4QRKVYuqtA0EwNQMCZ+ZGL+GBQwC1EdRJA1EMpIIMKfokbj3wfmuHo0GOZNvPeRsZki/XF8t5SHfxTNI+ITIP3tCzCZn6yIw+yEPs1MC/rPphnWydJsqtRXIK1WUIwlpdFMahYj92TMDnad6a1OpTIFMqqKIGq5Y+35/LHh4oCpR6QQghpWyyAyAkDu/wDEIsBcjFspmUN9VhaQ0EfBALSBSO9quNhp+czPtgpNCqsDtHZdRklUWSYHdhmaBO4Annjsss+ha2I1qOgmNlbSfQksp+ZI/qXFCZB6pxrDTqMDiYc0E/BNuF5/VTq5cinTFddIddQ0uJ0yWY91pKMbQHJ2EYVBSCQQQQSCDYgixBHIg2xwwVUp61L7uo7/AJqLB/UWDeUNyY4DOYQtMUm4Z+dvsnXlwP1UcrmDTcOsSOokEEQQw5qQSCOYJxPP5MIq1af8GoSFkyVYb0ieZW0H6SwesVquIcLrTVI8+doG0zsPfE0W55Gyp2hV/D5arfaNuo/ZFNQ1IrATTRQrHcCpULOQeh0Ki/0HpjxKikw5KtyqXNuS1FF2UcmHeG3eEANOOUqBprTy763HeqVBYF9MKizBKre53J5bYS0lmmxYgMrKoUjxAgmVO1ouPMEeRX0y240WfhsUyo0MdZwJII5/fRGwVjVF9iDKt9kixwQj4VUcyVkCIO6kSp8yp5+YgjkRhpkglUhVlHNgsNUQn1UGonuHHVhhR9GfZXocJ2o+jasJHEfMfSUk+I6QRlcUVUNeQW7zLYmCx5kTEC+2AaWaqVSoEt9VR8rL1Nr40vxlwypSmk63pCmVMSCpA1Mrcx21Rx8h0xkqGaZbA6esd32nGjRMt6LyONDTWL26O8QjgSfet9nMuFy6UA6NWGupUEB1B0gLSnbXCGYtLAcsZNOLwYNCg3mUYHp9GoL4a8DyYp2rN2bvCUVjvS0KapAuEVZIMAs2mNjjzPcGr03YJVWuAeUlgf5qdQCoptcEYIkkXkuIlxqRUotpCkUpKsNxqWozhwehtbYG+HlfK0q2Wp01NM5iWapSGrvC+lkDyNQUauzDEw5I2Axl+GcfCnsq1BJawddVN1MWJWdDLMSCJIm4wdWS3PeZ5zMz6zecZ1f+m4g6H3L2XZlN2NoteyA6nrvnP9oImIDbSb8ENXoIoYtqKxtM6T1E36iJH5EKpl0qNRACU6LNJYIQmgadRJVSxgreZ0lhsCIa18+amo1Hh7d/SBqAtLEmO0mBJF/aQuzfDlFMVg1OqgdtdNSUewgs1u5BgWLD0GDUGkDVZna2IZVdZmU6EHb9JB0PSOGpQcdzUNNTspOxZSsaA0cx3R88VUajgrpZe/dQSrX6EqZBJ+sJn1nF/Dh2qsoUITazkEC5iGaHpmBO7GJG0GdWgxQU4pjdoRFJIS4lwoLCDI7xBAnfDUrDhMqd6aMB3SoiR0A5+WLspbxbd6Z9ByPPbEOC8L1GiqNIrMqIrEgdCOZGkj135FTgh6eh3RhJUlTBtIJBibmSLYkKCj81Wi5J1G8m5NyDJbcEggm98UcP4gaRaI0PvIBECQPLlv5nrgdil4UgyCO9aIFr2NwT74kWCoJYxvbTawAGiZO2998WhVBI0SVSztEFmY+p/W2B8xTKm9z8/u3nl7YY5mmFqNpFgSYvGndQC3e8rgG3XAmbpgnumYBkQbeto3O46Y4LihGuPf8A6c9sMM05BCqbKAvI7De+AtBBWAN7X29b23xaayAnx+WmppEcrBSMTCiVSCpR5nSVDAi5Vgwn2iZ8h5Y6txddKlaaghQvdmCdtRmYJ5n8MGZbLIUZQIIE21GRBVgdTGO7JsOQ2wu4WQlU06gkGVja8ESD1Bgj0wvlAMFPmq4jM0kcYVtHKmp3qrE+XLDTskNSoYF6tTl/O0fdhXSzEWPWP+45H9XwT293j62oe8P+eFHZifFxC9BQ7kNBoC+V3WfDCvzOa0E06CjUN3N4kbDlMRtbyOGTZjuxvGFVXxE8mAI/D8IxbRqyvmLH1H6n3ww0+ItWJWpjuWVhqZnqgOJCnUYlg3dsSDt5lT9HzHvimowQhZNVHHS48vPbkcEcRkOrruAZ8xIseuKqrCkab0xCtcjo28joY/DBJCUyOgHij8rQVgGRhHQ/kdj6GD64tzSLrM3BUBgNypEex7oIPUDFFPJVGDVaBUgeKmqqpXz0AXifEMT4czU5KuwLeK9m9QZBHrhaoWsELZwdKvizmMEAEXMa9AboetkzTYq14AII2ZSJVx5EfIyNwcGUsnVTS+krzUtCz7NuCPYzhtS4n21B1C0RXy9NnpOAFIQMGqAL4C0FmWBvsATJRLSDHUe8TcsTJPmSbnA3ADxFOUHVq00Rlltifan05aps/CxSonNaAySAtKZC1GbSFYg3pfSB3IhTe+MjxXKOo1aiQTJi1yeg5XxocqShJWIIhhurLzDDmPw3EEA49q5VSpIun0lJkr6nmvR/SYO9mVYMt80GrgIBbXM7NdsOR68fnCS8EqjUO0cIkmWYSIjkoBLegHe8t8NuO5qlmFRaIK06c6S0B2buzUaNiQAAAbAASTjOcVyPZv3Z0nbn6icG8Dq00qA12YICZVT32nko2U8pNucHYvtcHCQvOVaTqLyx2oRdemaGjt1MsgZRsGBZgCx+iLctwOW+JDPOwgvC/UTuJ7hfF6sTg/N5s5+vIQDXpVEEEKq90LJ5Ku55Ae+FNbIFazdlLISxHmokz8hPuMCdT4I9LEw4d5dGtm2WiyqxCwTpjUs9QrSAbbiCdjItjP0s/URu6Qh31Kqg9ZDASORscG1M0dIEQGkN1Hp7EGcNMxwfN5V1sxVlDI+haqshiCpZWmxFhjqTC0XV8bXp1XAsG17apTlMm7HtWYqu71WkgE+t2eLgbmRbnj6BS4MMw9JqgNWjVZRqJirTLtBKVRJWGk6DKEbCdspnuEZysFq5t3p0wLVK8ooHSmhhmO/dpqZtyvjWfBHxHS1AKO5S7NNL7vSVwJaLBw5aoCD3SSBYmSlJJdmKFNdYcHOUEkNI7LN0BMag15XY31IeoxXmFp2NKqKqESGjSw/ldT4XHMXGxBIOHOezFJnWpRJ1027p2eQL02idxuNiDN8C1sklWrWSjT7N0HaikDKvSIDaqc7MqkSnkSNtOFMVTzMkaheg/wDH8aMNisjzDX2PXb6eaz5pd8gwVN79Ig/eF+ZxCrlRlKtKrqI7RGaFJRwp1IykgGJXSwJF1Le5vYjQ1R9QpoY1DTOsg6VGogGTuL92Zthfn84c4r1atqhJvYBWFgo+qoAAjpgFBxADj0/danatJtao6iyJHik8f8Z9/ooJQRdWoKm7oJlWAPeEps0XgHSYkabBhjnnpnuCF7soDvM23J8QJHMGbC4LLhmbyT0moZmmadYGKdYAtIuYI1KmqIUkgSbyL4VUalIQGeoGRm1OFJbSRE6CQCpBjeRJnUIAfA3XkqjwTAsOEzCZ8IqCjSIq96nUDMkR2iMsQwLWBWpqWx3Am18Mc1mlqM7KdRYhi0yWkeK9xJmx2OoWIjCKtU1AKiGdRfQJYiV7+gzLIygPtI73S9T5s04bUAHJKkMCSRZgVU90EadxuB/Niw1Qindc9Nrev6t9+B9XMdTvYj5e2PVYuo0kNPsdouOvL2xF5FjIsImf1zwWENTLEgte9p35nrfkuxG+KKlGQeh8JIuIbkQfbHGlYQdUTzHSOsn5YHOUm5B6cxE+Y9cWAUKlxEzE7DTeSd/be8YqcaiTIHSQFMdSBhnlchq1MQNNwD2iggk3YU51OoAI6Sd7RgGplr7uPl9/n6YkCVEoU59keHJK8tifv3xdxaiGXtabSUIG0al2VokwRZSJ6eeLOM8P1CV54R082ySPb9dcDey6MxyLbNSQw+kLjl5g/rzwxDrpDqwAMKysbhhJFzYjTF7eHGepVYsdj9x64IpV47p5x6SNj+uROF3MlNUa5YQQYIT3K1NS6Oa3HOQehFv+wxBa+hiOTdeR/VsLqdbSwYWI/UYJzma1GTDB79CDzuPznFIvKaLy1ppm4dcRsVdnHuPf8sR8VEj6pn9exOKaGVaoCQ06BcEhTp5kyeUC/niVFtLQSpDWMMrfgcT/AHIWYCjlOoMoilmnXs61NirL3GItdbqT6p3f+WcSzfEtXe0d4nvAbdZA5X9r8sC5epBZCYDiJPJgZVvQNv5FsT0ggg23BH4g+h/DFCcpBKbZSFVrgwwSLcwdQU2f4go9h2FNQWqQa1SLmLimn8gIBJ5mOQGDMzwc5bLK0Bmr6XRWMNTp3vvbWWFjyWeYxlHyL0ytTSxUGRIMW8+YnpjzM/ENWpUNR3LM1yYjaIAjYDYAbYZhrxdZDXVMO+WmCOH3dP8ALVdYJAI0xMiCJsPUE8xi7VEEGCNiLEYhUzVIZFQ0NVrvqgXK06c3Mc3qMY/w8ecLylQ0q9RYdKdMeMkwWdQpUqZH0rSbA4Tdhby0r0FHt0FhbXZPTTzBUMwV6BeojunzA+j6CR9nCbjfBGoVIIiQrRGwO4HJoNiQcMKXFWYw+pbHwnu2Emyxy6gnExm0cFQwIPKbeuk8/OMS0upm4KXqsbimy17QBo2dPMifKIS7h3FmQFKawzDTqjvFZ8AjYHn9I9cPf2pMvTde61eoCpg2pIR3hJ3qNtH0FkEySBm85S7OSrR6WN/PfFGUzAUjUWgHZRBNoiSIHnv6HDgIIlYjmlpgptxCoq5emQLu7kfZCoPlq1D+k4e5P4uqrlaOUNZ6dJqZZGV2Ts3NasBLKQTTIsQdpB+jBx+azpr1FMAADQqAGFUbKOcee5JJxbxOvLIoj92q07bEiSfLxFsSqqriqVBUbtZLgwxYkneCCTfqMFcHqmke1YwilpuZY27o6sdiRYDfodJlaOXzORQsurOyyUwSdNRECESB4qgVtKie9o5mzYzMuzN3pJEgXgW5ACw9ByOOXJ/8K5svm6atBWo4VwZupInaCCJJBmx9TL3hHFn/AGsNrEklkqKI7jA3UHYAcjtpI5YxuQrGie1FjDCmRN20lSR5ICT6x1w84BnFXK1dVjqprTJHhLB2ImbKwQA8gb9TjlCZccyrltLNoUagqASokDVGozeZkGYIxmczroOGuVIBeB3ZspNuRP3nGzyOa/aqRp1B30sOZBBNiOcyRAvIHSCrzXDhqCVNKgwZa6hd9erbTHPCDppvgiQeS9RQLcThg6m4NqMuZcfW4Ou8EXNwkGdWnVSU0iCAeRB2tG4t0PtgKnlFpyKhqAwDKQwAmO8DEydJBBiCN5GDc/kytQMCXTVClm0alm3PUikedp5Yj+0KkU21MUqSyMVKMJgwNO8GBcjc88NMs2xkLExGZ9Q5m5TuNNuHPX5JbUrGdQEaY/Qnl/f0wZnMktQlqKPfTvcEnYSdiQDA58umGGa4evYD98Cbk3AGrwkFXIKVNOkEQZ0gmNyOmoqaZpB2QAaCrgiFs24AmWMc9R8oultlPhvENOkVSENrsO6R4ZMAkOtptcDrdmdU7CZ52MjoOeBMjUNZXRlnUZ8OoMQCA0xr1qC32pP07PXQ7Wm2hlNRQoNM6DMTaJA1r5ddoM4uHbKhG6Ny+VFQwHRD/OdA589p2F+vrEs3ka9NZKErEggBx/mWY9JxflOElqS1CrQ0glTaQehGoWgweuLVymk91WBNjdgb2+jG8x74KGk3CqSF5nst2FNUZVXMMSxMQQsQNVyCZ1HaQEAxnKlaTMH9fqcaWtRLXdJtEsCbbxLYr/Zk+pTH9Cn8sXDCqyEI5DCx/wCtv1fGe4llJuB64aUsxbqMeZinqEg4h11wssxiQblgnN5eDIGBMAIRUXTaR5j7x/cfh6YsSpyOx+7zwHTqEGRg4VgwB0gcjHXrHQ/rlgbhuj03yMpXqVCD5j5EG3uCLYj+hiUA2n06j+48scByNj+B/tikJkPk8x7x9VY2YNj1sQbiR5dY574ZHPDslamoR1MVG3aLBSCfDfuki/hvfCoDl1xKhVKn5gjkRzB8jiDxUNpiS3zHMK3PcUes6hjJUKgm9hbn1JJ98C5lFNQrTBPeheZPIe5P44JIB325Hn6T1H374oXLshDLeOY36THywRrwbJd+HLRmbcfDqqatRgxm5FvK3dj0HlhyPiY08t+zJENUFSoebaQVRPRZY35t5YUUaQ1jVsJkEfl6x8zgfszfyufu/uPni6XWu+GM1TBrPWNqdCrHMszDskA5TNQ89lws4JwntszTpg2ZiDygBWJtvGkMfbChMxC6Rsd/PePlJwVlsyaKllaHYFRpMkBgVJJFh3Syxv3j78uQiJcSCdvlbDHivC1otCVDVB5gBRqG6zJMjnYfKMCURA1m0GRPM3t1N4+WIpVInYgmCCbH18+hFxjlyglYja1uW/pP9sW0qRYwPq/WsI8zsOZ6Yvp5FCusaucpaRHOennGBjVJsBpW9l2t1+tjlyIz2dkqEJ0oIBFpOoksOneJjnAGG1A061M1XGrMSQE2WoAAWcxfXDCQviuQQZlPQyDNJiAoBZmsqifpEdeQFz648rVwSAswtlMwZ31HoSfO1hyxy5eZ6uzvL8oFrKo5BQLBR5c5xfVraaKU7Akmo3+XSn/t1H+odcMkrUmpq5UNmGmA38NgNmK2BqTIg90wSQTYo62rUSxYnUZJtc9SekY5ctlwjiCDJCWVK3bEKxka0Wmh0M5MLHaWJF9ibDGk4ZnHr0XpVk0u0iCCkqNLETGrSWk2sSSSDfHzHPZkqlOkf+GDqn6zGSPUAII6g40VL4j7LLZdWUPpD6TqZXUCq0BSsjTIYgEECTtiCAdVLXFpkKHxPwurTcoqL2WhqgDEXVWIO8Q66Wsgm03GJcN4IoKmplKpmY01QQV5WZGBUTuJB2tg2l8ZB0VP2dSdWsPVqF+9aAAiLN12mLmd8WZvjoepVpWVKrN+6QCnSDRqHcWL6lUajNiRioblEBXqVXVHZ3an72QWYzGXoMFWnUFTSAx7bsyDvp0Cjp6QSRvNrYhwriio7aqJUMoGi7AkAXlutiZJ57WxX+2pUTQABAGmRBFrKTuVMWF4nobB5PigK9lUJVTZKh3T3tKTuItBO8g2jihG6d5D4iPYlFqZjWoJCjs303JHZhhqiN9yNxjqHxix1OHzbKtiIpGzSO8AJFohgBc4y2YZlcidLhoE2gj+awAMz/YXJxzC1hrnTVTxFeY5uv8ANMT53tviSpCep8TU0YVErVyxUswGmCGglpKyQrWIksNHMAnDOj8WipI1VzBkghQVYGT3YgENBxjMllmqMiBu+gLUY6SWZI+t4iB7c8FZDOudIVUCU1ZnKrdgWLMXcjVHh7oMWFpuZa7LquIlaLivFRUsWqkgjxaY2ie7ecAK/wCr4hWMGQNxIi1tvngQ5vzjyicNggCyCZSvL7YuT8j+Jx2OwIK5QWf3/wA2FBx2OwNyuF5gjL7N9n/7LjsdgZV2q3HJuvp+Zx2OwIaJ5/tN6q//AKf6Rj0bn2/DHY7FToUWnqzzUxsfVf8AVi7l7H8DjsdiNwodpU8lXxLwj9csU5HwV/sf/pTx7jsEpeylsb/y+SATn+ueJY7HYKk1JPEPVfxx4/0fU/iMdjsSuRnCP41L1/M4qP8AFH2j+OOx2I3XJlm/9wof4r/gMLqG6/4j/gMe47HKCpZvwUv8Mf66mGWY/wB6HrR/1U8djscpSSp/Fb7Tfji3N/w6f+GP/kq48x2OXKseEfrk2HS/7w3+In/yY7HY4qEBS/ij1X88V1/4r+p/147HYlci+PfR+xS/0DFfCv4zfZq/6Wx2OxXZSNU4+H/96of46/6hiwf7nnP8Rf8AXjsdiCpar638Kn6H8sKm3x2Owwz2AqO9p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6566" name="Picture 6" descr="http://wp.clicrbs.com.br/atlantidachapeco/files/2013/06/homem-aranha.jpg"/>
          <p:cNvPicPr>
            <a:picLocks noChangeAspect="1" noChangeArrowheads="1"/>
          </p:cNvPicPr>
          <p:nvPr/>
        </p:nvPicPr>
        <p:blipFill>
          <a:blip r:embed="rId3" cstate="print"/>
          <a:srcRect/>
          <a:stretch>
            <a:fillRect/>
          </a:stretch>
        </p:blipFill>
        <p:spPr bwMode="auto">
          <a:xfrm>
            <a:off x="0" y="928670"/>
            <a:ext cx="2428892" cy="3714672"/>
          </a:xfrm>
          <a:prstGeom prst="rect">
            <a:avLst/>
          </a:prstGeom>
          <a:noFill/>
        </p:spPr>
      </p:pic>
      <p:pic>
        <p:nvPicPr>
          <p:cNvPr id="66568" name="Picture 8" descr="http://dowant.com.br/wp-content/uploads/2013/04/Hulk-Classic-Avengers-Fine-Art-Statue-Kotobukiya-10.jpg"/>
          <p:cNvPicPr>
            <a:picLocks noChangeAspect="1" noChangeArrowheads="1"/>
          </p:cNvPicPr>
          <p:nvPr/>
        </p:nvPicPr>
        <p:blipFill>
          <a:blip r:embed="rId4"/>
          <a:srcRect/>
          <a:stretch>
            <a:fillRect/>
          </a:stretch>
        </p:blipFill>
        <p:spPr bwMode="auto">
          <a:xfrm>
            <a:off x="2500298" y="1000108"/>
            <a:ext cx="3143272" cy="3675034"/>
          </a:xfrm>
          <a:prstGeom prst="rect">
            <a:avLst/>
          </a:prstGeom>
          <a:noFill/>
        </p:spPr>
      </p:pic>
      <p:pic>
        <p:nvPicPr>
          <p:cNvPr id="66570" name="Picture 10" descr="http://3.bp.blogspot.com/_Sl2xZci0WEU/S9-GJTOwJDI/AAAAAAAABMg/17mT4S5sfk4/s1600/weapon_x.jpg"/>
          <p:cNvPicPr>
            <a:picLocks noChangeAspect="1" noChangeArrowheads="1"/>
          </p:cNvPicPr>
          <p:nvPr/>
        </p:nvPicPr>
        <p:blipFill>
          <a:blip r:embed="rId5"/>
          <a:srcRect/>
          <a:stretch>
            <a:fillRect/>
          </a:stretch>
        </p:blipFill>
        <p:spPr bwMode="auto">
          <a:xfrm>
            <a:off x="5572133" y="1000108"/>
            <a:ext cx="3571868" cy="3757614"/>
          </a:xfrm>
          <a:prstGeom prst="rect">
            <a:avLst/>
          </a:prstGeom>
          <a:noFill/>
        </p:spPr>
      </p:pic>
      <p:sp>
        <p:nvSpPr>
          <p:cNvPr id="9" name="CaixaDeTexto 8"/>
          <p:cNvSpPr txBox="1"/>
          <p:nvPr/>
        </p:nvSpPr>
        <p:spPr>
          <a:xfrm>
            <a:off x="0" y="0"/>
            <a:ext cx="9144000" cy="523220"/>
          </a:xfrm>
          <a:prstGeom prst="rect">
            <a:avLst/>
          </a:prstGeom>
          <a:solidFill>
            <a:srgbClr val="FFFF00"/>
          </a:solidFill>
        </p:spPr>
        <p:txBody>
          <a:bodyPr wrap="square" rtlCol="0">
            <a:spAutoFit/>
          </a:bodyPr>
          <a:lstStyle/>
          <a:p>
            <a:r>
              <a:rPr lang="pt-BR" sz="2800" b="1" dirty="0" smtClean="0"/>
              <a:t>A  </a:t>
            </a:r>
            <a:r>
              <a:rPr lang="pt-BR" sz="2800" b="1" dirty="0" err="1" smtClean="0"/>
              <a:t>Midia</a:t>
            </a:r>
            <a:r>
              <a:rPr lang="pt-BR" sz="2800" b="1" dirty="0"/>
              <a:t> </a:t>
            </a:r>
            <a:r>
              <a:rPr lang="pt-BR" sz="2800" b="1" dirty="0" smtClean="0"/>
              <a:t>hoje, fazendo uma homenagens aos </a:t>
            </a:r>
            <a:r>
              <a:rPr lang="pt-BR" sz="2800" b="1" dirty="0" err="1" smtClean="0"/>
              <a:t>Nefilins</a:t>
            </a:r>
            <a:r>
              <a:rPr lang="pt-BR" sz="2800" b="1" dirty="0" smtClean="0"/>
              <a:t> ?</a:t>
            </a:r>
            <a:endParaRPr lang="pt-BR" sz="28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IRA62.bm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1.bp.blogspot.com/-5XZ748Qxq_0/UMXwD1DBlXI/AAAAAAAACvI/N-2LgF_wrJg/s1600/600-Gilgamesh%2B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qacps.k12.md.us/mms/george/gilgameshpicture.jpg"/>
          <p:cNvPicPr>
            <a:picLocks noChangeAspect="1" noChangeArrowheads="1"/>
          </p:cNvPicPr>
          <p:nvPr/>
        </p:nvPicPr>
        <p:blipFill>
          <a:blip r:embed="rId2"/>
          <a:srcRect/>
          <a:stretch>
            <a:fillRect/>
          </a:stretch>
        </p:blipFill>
        <p:spPr bwMode="auto">
          <a:xfrm>
            <a:off x="1500166" y="0"/>
            <a:ext cx="535785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arqbib.atspace.com/gigante/lovelock_dentes.jpg"/>
          <p:cNvPicPr>
            <a:picLocks noChangeAspect="1" noChangeArrowheads="1"/>
          </p:cNvPicPr>
          <p:nvPr/>
        </p:nvPicPr>
        <p:blipFill>
          <a:blip r:embed="rId2"/>
          <a:srcRect/>
          <a:stretch>
            <a:fillRect/>
          </a:stretch>
        </p:blipFill>
        <p:spPr bwMode="auto">
          <a:xfrm>
            <a:off x="571472" y="1785926"/>
            <a:ext cx="2786050" cy="3214710"/>
          </a:xfrm>
          <a:prstGeom prst="rect">
            <a:avLst/>
          </a:prstGeom>
          <a:noFill/>
        </p:spPr>
      </p:pic>
      <p:pic>
        <p:nvPicPr>
          <p:cNvPr id="70660" name="Picture 4" descr="http://i1.ytimg.com/vi/M8igtUzV-yE/hqdefault.jpg"/>
          <p:cNvPicPr>
            <a:picLocks noChangeAspect="1" noChangeArrowheads="1"/>
          </p:cNvPicPr>
          <p:nvPr/>
        </p:nvPicPr>
        <p:blipFill>
          <a:blip r:embed="rId3"/>
          <a:srcRect/>
          <a:stretch>
            <a:fillRect/>
          </a:stretch>
        </p:blipFill>
        <p:spPr bwMode="auto">
          <a:xfrm>
            <a:off x="4000496" y="1428736"/>
            <a:ext cx="4572000" cy="34290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images.orkut.com/orkut/photos/OgAAAD9zAst3GrDvq5o0Iyvjq33paPniIuCPW5cxh9u8ZKhgQncFkENrmi00J1940_YPf5K9l8vqn_rn0tPDtw3ll3IAm1T1UMIynI7CzCB7zi7k5aqGzooHgzyz.jpg"/>
          <p:cNvPicPr>
            <a:picLocks noChangeAspect="1" noChangeArrowheads="1"/>
          </p:cNvPicPr>
          <p:nvPr/>
        </p:nvPicPr>
        <p:blipFill>
          <a:blip r:embed="rId2"/>
          <a:srcRect/>
          <a:stretch>
            <a:fillRect/>
          </a:stretch>
        </p:blipFill>
        <p:spPr bwMode="auto">
          <a:xfrm>
            <a:off x="2143108" y="1476390"/>
            <a:ext cx="3810000" cy="4095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2071670" y="357166"/>
            <a:ext cx="6572296" cy="1938992"/>
          </a:xfrm>
          <a:prstGeom prst="rect">
            <a:avLst/>
          </a:prstGeom>
          <a:solidFill>
            <a:schemeClr val="bg1"/>
          </a:solidFill>
        </p:spPr>
        <p:txBody>
          <a:bodyPr wrap="square" rtlCol="0">
            <a:spAutoFit/>
          </a:bodyPr>
          <a:lstStyle/>
          <a:p>
            <a:r>
              <a:rPr lang="pt-BR" sz="2000" b="1" dirty="0" smtClean="0"/>
              <a:t>“Naquele </a:t>
            </a:r>
            <a:r>
              <a:rPr lang="pt-BR" sz="2000" b="1" dirty="0"/>
              <a:t>dia o Senhor </a:t>
            </a:r>
            <a:r>
              <a:rPr lang="pt-BR" sz="2000" b="1" u="sng" dirty="0">
                <a:solidFill>
                  <a:srgbClr val="FF0000"/>
                </a:solidFill>
              </a:rPr>
              <a:t>castigará os exércitos do céu </a:t>
            </a:r>
            <a:r>
              <a:rPr lang="pt-BR" sz="2000" b="1" dirty="0"/>
              <a:t>no céu e os reis da terra sobre a terra.</a:t>
            </a:r>
          </a:p>
          <a:p>
            <a:r>
              <a:rPr lang="pt-BR" sz="2000" b="1" dirty="0" smtClean="0"/>
              <a:t>Estarão </a:t>
            </a:r>
            <a:r>
              <a:rPr lang="pt-BR" sz="2000" b="1" dirty="0"/>
              <a:t>reunidos como prisioneiros em uma prisão e trancado na prisão. Depois de muito tempo eles vão ser punidos</a:t>
            </a:r>
            <a:r>
              <a:rPr lang="pt-BR" sz="2000" b="1" dirty="0" smtClean="0"/>
              <a:t>.”Isaias 24:21-22(GODS WORD BIBLE)</a:t>
            </a:r>
            <a:endParaRPr lang="pt-BR" sz="2000" b="1" dirty="0"/>
          </a:p>
          <a:p>
            <a:endParaRPr lang="pt-BR" sz="2000" b="1" dirty="0"/>
          </a:p>
        </p:txBody>
      </p:sp>
      <p:pic>
        <p:nvPicPr>
          <p:cNvPr id="4" name="Picture 2" descr="http://4.bp.blogspot.com/-hhD8wwDrhqE/UI80ks9kINI/AAAAAAAAKKI/ca-d5k0dZDg/s400/The%2BBible%2B-%2BGod%2527s%2BWord%2BTo%2BThe%2BNations.jpg"/>
          <p:cNvPicPr>
            <a:picLocks noChangeAspect="1" noChangeArrowheads="1"/>
          </p:cNvPicPr>
          <p:nvPr/>
        </p:nvPicPr>
        <p:blipFill>
          <a:blip r:embed="rId3"/>
          <a:srcRect/>
          <a:stretch>
            <a:fillRect/>
          </a:stretch>
        </p:blipFill>
        <p:spPr bwMode="auto">
          <a:xfrm>
            <a:off x="0" y="0"/>
            <a:ext cx="1714480" cy="2285992"/>
          </a:xfrm>
          <a:prstGeom prst="rect">
            <a:avLst/>
          </a:prstGeom>
          <a:noFill/>
        </p:spPr>
      </p:pic>
      <p:sp>
        <p:nvSpPr>
          <p:cNvPr id="5" name="CaixaDeTexto 4"/>
          <p:cNvSpPr txBox="1"/>
          <p:nvPr/>
        </p:nvSpPr>
        <p:spPr>
          <a:xfrm>
            <a:off x="2285984" y="2643182"/>
            <a:ext cx="6357982" cy="1631216"/>
          </a:xfrm>
          <a:prstGeom prst="rect">
            <a:avLst/>
          </a:prstGeom>
          <a:solidFill>
            <a:schemeClr val="bg1"/>
          </a:solidFill>
        </p:spPr>
        <p:txBody>
          <a:bodyPr wrap="square" rtlCol="0">
            <a:spAutoFit/>
          </a:bodyPr>
          <a:lstStyle/>
          <a:p>
            <a:r>
              <a:rPr lang="pt-BR" sz="2000" b="1" dirty="0" smtClean="0"/>
              <a:t>“</a:t>
            </a:r>
            <a:r>
              <a:rPr lang="pt-BR" sz="2000" b="1" u="sng" dirty="0" smtClean="0">
                <a:solidFill>
                  <a:srgbClr val="FF0000"/>
                </a:solidFill>
              </a:rPr>
              <a:t>Naquele </a:t>
            </a:r>
            <a:r>
              <a:rPr lang="pt-BR" sz="2000" b="1" u="sng" dirty="0">
                <a:solidFill>
                  <a:srgbClr val="FF0000"/>
                </a:solidFill>
              </a:rPr>
              <a:t>dia o Senhor castigará os exércitos do céu acima </a:t>
            </a:r>
            <a:r>
              <a:rPr lang="pt-BR" sz="2000" b="1" dirty="0"/>
              <a:t>e reis da terra </a:t>
            </a:r>
            <a:r>
              <a:rPr lang="pt-BR" sz="2000" b="1" dirty="0" smtClean="0"/>
              <a:t>abaixo Eles </a:t>
            </a:r>
            <a:r>
              <a:rPr lang="pt-BR" sz="2000" b="1" dirty="0"/>
              <a:t>serão reunidos como prisioneiros em um poço. Eles serão confinados a um cárcere, depois de muitos dias, eles serão punidos. </a:t>
            </a:r>
            <a:r>
              <a:rPr lang="pt-BR" sz="2000" b="1" dirty="0" smtClean="0"/>
              <a:t>”Isaias 24:21-22 (</a:t>
            </a:r>
            <a:r>
              <a:rPr lang="pt-BR" sz="2000" b="1" dirty="0"/>
              <a:t>Holman Christian Standard </a:t>
            </a:r>
            <a:r>
              <a:rPr lang="pt-BR" sz="2000" b="1" dirty="0" err="1" smtClean="0"/>
              <a:t>Bible</a:t>
            </a:r>
            <a:r>
              <a:rPr lang="pt-BR" sz="2000" b="1" dirty="0" smtClean="0"/>
              <a:t>)</a:t>
            </a:r>
            <a:endParaRPr lang="pt-BR" sz="2000" b="1" dirty="0"/>
          </a:p>
        </p:txBody>
      </p:sp>
      <p:pic>
        <p:nvPicPr>
          <p:cNvPr id="36866" name="Picture 2" descr="https://media.olivetree.com/store/images/book_covers/thumb_17494.jpg"/>
          <p:cNvPicPr>
            <a:picLocks noChangeAspect="1" noChangeArrowheads="1"/>
          </p:cNvPicPr>
          <p:nvPr/>
        </p:nvPicPr>
        <p:blipFill>
          <a:blip r:embed="rId4"/>
          <a:srcRect/>
          <a:stretch>
            <a:fillRect/>
          </a:stretch>
        </p:blipFill>
        <p:spPr bwMode="auto">
          <a:xfrm>
            <a:off x="0" y="2428868"/>
            <a:ext cx="1790700" cy="2143140"/>
          </a:xfrm>
          <a:prstGeom prst="rect">
            <a:avLst/>
          </a:prstGeom>
          <a:noFill/>
        </p:spPr>
      </p:pic>
      <p:sp>
        <p:nvSpPr>
          <p:cNvPr id="7" name="CaixaDeTexto 6"/>
          <p:cNvSpPr txBox="1"/>
          <p:nvPr/>
        </p:nvSpPr>
        <p:spPr>
          <a:xfrm>
            <a:off x="2143108" y="4429132"/>
            <a:ext cx="6715172" cy="2215991"/>
          </a:xfrm>
          <a:prstGeom prst="rect">
            <a:avLst/>
          </a:prstGeom>
          <a:solidFill>
            <a:schemeClr val="bg1"/>
          </a:solidFill>
        </p:spPr>
        <p:txBody>
          <a:bodyPr wrap="square" rtlCol="0">
            <a:spAutoFit/>
          </a:bodyPr>
          <a:lstStyle/>
          <a:p>
            <a:r>
              <a:rPr lang="pt-BR" dirty="0" smtClean="0"/>
              <a:t/>
            </a:r>
            <a:br>
              <a:rPr lang="pt-BR" dirty="0" smtClean="0"/>
            </a:br>
            <a:r>
              <a:rPr lang="pt-BR" sz="2000" b="1" dirty="0" smtClean="0"/>
              <a:t>“</a:t>
            </a:r>
            <a:r>
              <a:rPr lang="pt-BR" sz="2000" b="1" u="sng" dirty="0" smtClean="0">
                <a:solidFill>
                  <a:srgbClr val="FF0000"/>
                </a:solidFill>
              </a:rPr>
              <a:t>Naquele </a:t>
            </a:r>
            <a:r>
              <a:rPr lang="pt-BR" sz="2000" b="1" u="sng" dirty="0">
                <a:solidFill>
                  <a:srgbClr val="FF0000"/>
                </a:solidFill>
              </a:rPr>
              <a:t>dia o Senhor castigará os exércitos do céu, no céu</a:t>
            </a:r>
            <a:r>
              <a:rPr lang="pt-BR" sz="2000" b="1" dirty="0"/>
              <a:t>, e os reis da terra, na </a:t>
            </a:r>
            <a:r>
              <a:rPr lang="pt-BR" sz="2000" b="1" dirty="0" smtClean="0"/>
              <a:t>terra</a:t>
            </a:r>
            <a:r>
              <a:rPr lang="pt-BR" sz="2000" b="1" dirty="0"/>
              <a:t> Eles serão reunidos </a:t>
            </a:r>
            <a:r>
              <a:rPr lang="pt-BR" sz="2000" b="1" dirty="0" smtClean="0"/>
              <a:t/>
            </a:r>
            <a:br>
              <a:rPr lang="pt-BR" sz="2000" b="1" dirty="0" smtClean="0"/>
            </a:br>
            <a:r>
              <a:rPr lang="pt-BR" sz="2000" b="1" dirty="0"/>
              <a:t>como prisioneiros em um poço; </a:t>
            </a:r>
            <a:r>
              <a:rPr lang="pt-BR" sz="2000" b="1" dirty="0" smtClean="0"/>
              <a:t/>
            </a:r>
            <a:br>
              <a:rPr lang="pt-BR" sz="2000" b="1" dirty="0" smtClean="0"/>
            </a:br>
            <a:r>
              <a:rPr lang="pt-BR" sz="2000" b="1" dirty="0"/>
              <a:t>eles serão encerrados em uma prisão, </a:t>
            </a:r>
            <a:r>
              <a:rPr lang="pt-BR" sz="2000" b="1" dirty="0" smtClean="0"/>
              <a:t/>
            </a:r>
            <a:br>
              <a:rPr lang="pt-BR" sz="2000" b="1" dirty="0" smtClean="0"/>
            </a:br>
            <a:r>
              <a:rPr lang="pt-BR" sz="2000" b="1" dirty="0"/>
              <a:t>e depois de muitos dias, eles serão </a:t>
            </a:r>
            <a:r>
              <a:rPr lang="pt-BR" sz="2000" b="1" dirty="0" smtClean="0"/>
              <a:t>punidos.</a:t>
            </a:r>
            <a:r>
              <a:rPr lang="pt-BR" sz="2000" b="1" i="1" dirty="0" smtClean="0"/>
              <a:t>”Isaias 24:21-22 (ENGLISH STANDART VERSION)</a:t>
            </a:r>
            <a:endParaRPr lang="pt-BR" sz="2000" b="1" dirty="0"/>
          </a:p>
        </p:txBody>
      </p:sp>
      <p:pic>
        <p:nvPicPr>
          <p:cNvPr id="36868" name="Picture 4" descr="http://mb.moore.edu.au/pictures/9780564099351.jpg"/>
          <p:cNvPicPr>
            <a:picLocks noChangeAspect="1" noChangeArrowheads="1"/>
          </p:cNvPicPr>
          <p:nvPr/>
        </p:nvPicPr>
        <p:blipFill>
          <a:blip r:embed="rId5"/>
          <a:srcRect/>
          <a:stretch>
            <a:fillRect/>
          </a:stretch>
        </p:blipFill>
        <p:spPr bwMode="auto">
          <a:xfrm>
            <a:off x="0" y="4643446"/>
            <a:ext cx="1785918" cy="221455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0962" name="Picture 2" descr="http://www.livrariamanancial.com/product_images/u/877/bib_obreiro__32792_zoom.jpg"/>
          <p:cNvPicPr>
            <a:picLocks noChangeAspect="1" noChangeArrowheads="1"/>
          </p:cNvPicPr>
          <p:nvPr/>
        </p:nvPicPr>
        <p:blipFill>
          <a:blip r:embed="rId3" cstate="print"/>
          <a:srcRect/>
          <a:stretch>
            <a:fillRect/>
          </a:stretch>
        </p:blipFill>
        <p:spPr bwMode="auto">
          <a:xfrm>
            <a:off x="0" y="1"/>
            <a:ext cx="1571604" cy="1785925"/>
          </a:xfrm>
          <a:prstGeom prst="rect">
            <a:avLst/>
          </a:prstGeom>
          <a:noFill/>
        </p:spPr>
      </p:pic>
      <p:sp>
        <p:nvSpPr>
          <p:cNvPr id="4" name="CaixaDeTexto 3"/>
          <p:cNvSpPr txBox="1"/>
          <p:nvPr/>
        </p:nvSpPr>
        <p:spPr>
          <a:xfrm>
            <a:off x="1857356" y="214290"/>
            <a:ext cx="7286644" cy="830997"/>
          </a:xfrm>
          <a:prstGeom prst="rect">
            <a:avLst/>
          </a:prstGeom>
          <a:solidFill>
            <a:schemeClr val="bg1"/>
          </a:solidFill>
        </p:spPr>
        <p:txBody>
          <a:bodyPr wrap="square" rtlCol="0">
            <a:spAutoFit/>
          </a:bodyPr>
          <a:lstStyle/>
          <a:p>
            <a:r>
              <a:rPr lang="pt-BR" sz="2400" b="1" dirty="0" smtClean="0"/>
              <a:t>“Naquele dia, o Senhor castigará, no </a:t>
            </a:r>
            <a:r>
              <a:rPr lang="pt-BR" sz="2400" b="1" dirty="0" err="1" smtClean="0"/>
              <a:t>ceu</a:t>
            </a:r>
            <a:r>
              <a:rPr lang="pt-BR" sz="2400" b="1" dirty="0" smtClean="0"/>
              <a:t>, as hostes celestes, e os reis da terra na terra.”BIBLIA DO OBREIRO</a:t>
            </a:r>
            <a:endParaRPr lang="pt-BR" sz="2400" b="1" dirty="0"/>
          </a:p>
        </p:txBody>
      </p:sp>
      <p:pic>
        <p:nvPicPr>
          <p:cNvPr id="40964" name="Picture 4" descr="http://fiquepordentro.jubalitpb.com/wp-content/uploads/2009/02/bibliaviva.jpg"/>
          <p:cNvPicPr>
            <a:picLocks noChangeAspect="1" noChangeArrowheads="1"/>
          </p:cNvPicPr>
          <p:nvPr/>
        </p:nvPicPr>
        <p:blipFill>
          <a:blip r:embed="rId4"/>
          <a:srcRect/>
          <a:stretch>
            <a:fillRect/>
          </a:stretch>
        </p:blipFill>
        <p:spPr bwMode="auto">
          <a:xfrm>
            <a:off x="1" y="1785926"/>
            <a:ext cx="1500166" cy="1643074"/>
          </a:xfrm>
          <a:prstGeom prst="rect">
            <a:avLst/>
          </a:prstGeom>
          <a:noFill/>
        </p:spPr>
      </p:pic>
      <p:pic>
        <p:nvPicPr>
          <p:cNvPr id="40966" name="Picture 6" descr="http://www.livrariaresposta.com.br/fotos/sefer_biblia_hebraica.jpg"/>
          <p:cNvPicPr>
            <a:picLocks noChangeAspect="1" noChangeArrowheads="1"/>
          </p:cNvPicPr>
          <p:nvPr/>
        </p:nvPicPr>
        <p:blipFill>
          <a:blip r:embed="rId5"/>
          <a:srcRect/>
          <a:stretch>
            <a:fillRect/>
          </a:stretch>
        </p:blipFill>
        <p:spPr bwMode="auto">
          <a:xfrm>
            <a:off x="0" y="3357562"/>
            <a:ext cx="1571604" cy="1785950"/>
          </a:xfrm>
          <a:prstGeom prst="rect">
            <a:avLst/>
          </a:prstGeom>
          <a:noFill/>
        </p:spPr>
      </p:pic>
      <p:pic>
        <p:nvPicPr>
          <p:cNvPr id="40968" name="Picture 8" descr="http://images.livrariasaraiva.com.br/imagem/imagem.dll%3Fpro_id%3D3427180%26L%3D125%26qld%3D50%26A%3D-1%26PIM_Id%3D"/>
          <p:cNvPicPr>
            <a:picLocks noChangeAspect="1" noChangeArrowheads="1"/>
          </p:cNvPicPr>
          <p:nvPr/>
        </p:nvPicPr>
        <p:blipFill>
          <a:blip r:embed="rId6"/>
          <a:srcRect/>
          <a:stretch>
            <a:fillRect/>
          </a:stretch>
        </p:blipFill>
        <p:spPr bwMode="auto">
          <a:xfrm>
            <a:off x="0" y="5105400"/>
            <a:ext cx="1571604" cy="1752600"/>
          </a:xfrm>
          <a:prstGeom prst="rect">
            <a:avLst/>
          </a:prstGeom>
          <a:noFill/>
        </p:spPr>
      </p:pic>
      <p:sp>
        <p:nvSpPr>
          <p:cNvPr id="8" name="CaixaDeTexto 7"/>
          <p:cNvSpPr txBox="1"/>
          <p:nvPr/>
        </p:nvSpPr>
        <p:spPr>
          <a:xfrm>
            <a:off x="2000232" y="2000240"/>
            <a:ext cx="6858048" cy="1200329"/>
          </a:xfrm>
          <a:prstGeom prst="rect">
            <a:avLst/>
          </a:prstGeom>
          <a:solidFill>
            <a:schemeClr val="bg1"/>
          </a:solidFill>
        </p:spPr>
        <p:txBody>
          <a:bodyPr wrap="square" rtlCol="0">
            <a:spAutoFit/>
          </a:bodyPr>
          <a:lstStyle/>
          <a:p>
            <a:r>
              <a:rPr lang="pt-BR" sz="2400" b="1" dirty="0" smtClean="0"/>
              <a:t>“Naquele dia o Senhor vai castigar os anjos </a:t>
            </a:r>
            <a:r>
              <a:rPr lang="pt-BR" sz="2400" b="1" dirty="0" err="1" smtClean="0"/>
              <a:t>caidos</a:t>
            </a:r>
            <a:r>
              <a:rPr lang="pt-BR" sz="2400" b="1" dirty="0" smtClean="0"/>
              <a:t> no céu, e os reis orgulhosos das nações aqui na terra” BIBLIA VIVA</a:t>
            </a:r>
            <a:endParaRPr lang="pt-BR" sz="2400" b="1" dirty="0"/>
          </a:p>
        </p:txBody>
      </p:sp>
      <p:sp>
        <p:nvSpPr>
          <p:cNvPr id="9" name="CaixaDeTexto 8"/>
          <p:cNvSpPr txBox="1"/>
          <p:nvPr/>
        </p:nvSpPr>
        <p:spPr>
          <a:xfrm>
            <a:off x="1928794" y="3786190"/>
            <a:ext cx="6929486" cy="1200329"/>
          </a:xfrm>
          <a:prstGeom prst="rect">
            <a:avLst/>
          </a:prstGeom>
          <a:solidFill>
            <a:schemeClr val="bg1"/>
          </a:solidFill>
        </p:spPr>
        <p:txBody>
          <a:bodyPr wrap="square" rtlCol="0">
            <a:spAutoFit/>
          </a:bodyPr>
          <a:lstStyle/>
          <a:p>
            <a:r>
              <a:rPr lang="pt-BR" sz="2400" b="1" dirty="0" smtClean="0"/>
              <a:t>“Acontecerá naquele dia, que o Eterno punirá as hostes do </a:t>
            </a:r>
            <a:r>
              <a:rPr lang="pt-BR" sz="2400" b="1" dirty="0" err="1" smtClean="0"/>
              <a:t>ceu</a:t>
            </a:r>
            <a:r>
              <a:rPr lang="pt-BR" sz="2400" b="1" dirty="0" smtClean="0"/>
              <a:t> (os anjos </a:t>
            </a:r>
            <a:r>
              <a:rPr lang="pt-BR" sz="2400" b="1" dirty="0" err="1" smtClean="0"/>
              <a:t>guardioes</a:t>
            </a:r>
            <a:r>
              <a:rPr lang="pt-BR" sz="2400" b="1" dirty="0" smtClean="0"/>
              <a:t> das nações)no alto e os reis da terra, embaixo”BIBLIA HEBRAICA</a:t>
            </a:r>
            <a:endParaRPr lang="pt-BR" sz="2400" b="1" dirty="0"/>
          </a:p>
        </p:txBody>
      </p:sp>
      <p:sp>
        <p:nvSpPr>
          <p:cNvPr id="12" name="CaixaDeTexto 11"/>
          <p:cNvSpPr txBox="1"/>
          <p:nvPr/>
        </p:nvSpPr>
        <p:spPr>
          <a:xfrm>
            <a:off x="2071670" y="5500702"/>
            <a:ext cx="6715172" cy="1200329"/>
          </a:xfrm>
          <a:prstGeom prst="rect">
            <a:avLst/>
          </a:prstGeom>
          <a:solidFill>
            <a:schemeClr val="bg1"/>
          </a:solidFill>
        </p:spPr>
        <p:txBody>
          <a:bodyPr wrap="square" rtlCol="0">
            <a:spAutoFit/>
          </a:bodyPr>
          <a:lstStyle/>
          <a:p>
            <a:r>
              <a:rPr lang="pt-BR" sz="2400" b="1" dirty="0" smtClean="0"/>
              <a:t>“Quando esse dia chegar, </a:t>
            </a:r>
            <a:r>
              <a:rPr lang="pt-BR" sz="2400" b="1" dirty="0" err="1" smtClean="0"/>
              <a:t>Adonai</a:t>
            </a:r>
            <a:r>
              <a:rPr lang="pt-BR" sz="2400" b="1" dirty="0" smtClean="0"/>
              <a:t> castigará os </a:t>
            </a:r>
            <a:r>
              <a:rPr lang="pt-BR" sz="2400" b="1" dirty="0" err="1" smtClean="0"/>
              <a:t>exercitos</a:t>
            </a:r>
            <a:r>
              <a:rPr lang="pt-BR" sz="2400" b="1" dirty="0" smtClean="0"/>
              <a:t> dos altos </a:t>
            </a:r>
            <a:r>
              <a:rPr lang="pt-BR" sz="2400" b="1" dirty="0" err="1" smtClean="0"/>
              <a:t>ceus</a:t>
            </a:r>
            <a:r>
              <a:rPr lang="pt-BR" sz="2400" b="1" dirty="0" smtClean="0"/>
              <a:t> acima, e os reis da terra, aqui na terra”BIBLIA JUDAICA COMPLETA</a:t>
            </a:r>
            <a:endParaRPr lang="pt-BR" sz="2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1214414" y="2500306"/>
            <a:ext cx="5857916" cy="1323439"/>
          </a:xfrm>
          <a:prstGeom prst="rect">
            <a:avLst/>
          </a:prstGeom>
          <a:solidFill>
            <a:srgbClr val="FFFF00"/>
          </a:solidFill>
        </p:spPr>
        <p:txBody>
          <a:bodyPr wrap="square" rtlCol="0">
            <a:spAutoFit/>
          </a:bodyPr>
          <a:lstStyle/>
          <a:p>
            <a:r>
              <a:rPr lang="pt-BR" sz="4000" b="1" dirty="0" smtClean="0"/>
              <a:t>Quem eram os </a:t>
            </a:r>
            <a:r>
              <a:rPr lang="pt-BR" sz="4000" b="1" dirty="0" err="1" smtClean="0"/>
              <a:t>satiros</a:t>
            </a:r>
            <a:r>
              <a:rPr lang="pt-BR" sz="4000" b="1" smtClean="0"/>
              <a:t> ?</a:t>
            </a:r>
            <a:endParaRPr lang="pt-BR" sz="4000" b="1" dirty="0" smtClean="0"/>
          </a:p>
          <a:p>
            <a:r>
              <a:rPr lang="pt-BR" sz="4000" b="1" dirty="0" smtClean="0"/>
              <a:t>Criaturas Hibridas ?</a:t>
            </a:r>
            <a:endParaRPr lang="pt-BR" sz="4000" b="1" dirty="0"/>
          </a:p>
        </p:txBody>
      </p:sp>
      <p:sp>
        <p:nvSpPr>
          <p:cNvPr id="5" name="CaixaDeTexto 4"/>
          <p:cNvSpPr txBox="1"/>
          <p:nvPr/>
        </p:nvSpPr>
        <p:spPr>
          <a:xfrm>
            <a:off x="6357950" y="3000372"/>
            <a:ext cx="184731" cy="369332"/>
          </a:xfrm>
          <a:prstGeom prst="rect">
            <a:avLst/>
          </a:prstGeom>
          <a:noFill/>
        </p:spPr>
        <p:txBody>
          <a:bodyPr wrap="none" rtlCol="0">
            <a:spAutoFit/>
          </a:bodyPr>
          <a:lstStyle/>
          <a:p>
            <a:endParaRPr lang="pt-BR"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freepik.com/fotos-gratis/luz-de-fundo-claro_53-17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CaixaDeTexto 4"/>
          <p:cNvSpPr txBox="1"/>
          <p:nvPr/>
        </p:nvSpPr>
        <p:spPr>
          <a:xfrm>
            <a:off x="611560" y="4077072"/>
            <a:ext cx="7488832" cy="2062103"/>
          </a:xfrm>
          <a:prstGeom prst="rect">
            <a:avLst/>
          </a:prstGeom>
          <a:noFill/>
        </p:spPr>
        <p:txBody>
          <a:bodyPr wrap="square" rtlCol="0">
            <a:spAutoFit/>
          </a:bodyPr>
          <a:lstStyle/>
          <a:p>
            <a:r>
              <a:rPr lang="pt-BR" sz="3200" dirty="0" smtClean="0"/>
              <a:t>“Mas </a:t>
            </a:r>
            <a:r>
              <a:rPr lang="pt-BR" sz="3200" dirty="0"/>
              <a:t>as feras do deserto repousarão ali, e as suas casas se encherão de horríveis animais; e ali habitarão os avestruzes, e os </a:t>
            </a:r>
            <a:r>
              <a:rPr lang="pt-BR" sz="3200" dirty="0" err="1"/>
              <a:t>sátiros</a:t>
            </a:r>
            <a:r>
              <a:rPr lang="pt-BR" sz="3200" dirty="0"/>
              <a:t> pularão ali</a:t>
            </a:r>
            <a:r>
              <a:rPr lang="pt-BR" sz="3200" dirty="0" smtClean="0"/>
              <a:t>.”Isaías 13:21</a:t>
            </a:r>
            <a:endParaRPr lang="pt-BR" sz="3200" dirty="0"/>
          </a:p>
        </p:txBody>
      </p:sp>
      <p:pic>
        <p:nvPicPr>
          <p:cNvPr id="5122" name="Picture 2" descr="http://1.bp.blogspot.com/_sT8DegOY6Kc/TBYu7n_6oHI/AAAAAAAAAUo/t02zItwUTBA/s1600/20218249.jpg"/>
          <p:cNvPicPr>
            <a:picLocks noChangeAspect="1" noChangeArrowheads="1"/>
          </p:cNvPicPr>
          <p:nvPr/>
        </p:nvPicPr>
        <p:blipFill>
          <a:blip r:embed="rId3" cstate="print"/>
          <a:srcRect/>
          <a:stretch>
            <a:fillRect/>
          </a:stretch>
        </p:blipFill>
        <p:spPr bwMode="auto">
          <a:xfrm>
            <a:off x="3059832" y="1"/>
            <a:ext cx="3209925" cy="3857628"/>
          </a:xfrm>
          <a:prstGeom prst="rect">
            <a:avLst/>
          </a:prstGeom>
          <a:noFill/>
        </p:spPr>
      </p:pic>
      <p:pic>
        <p:nvPicPr>
          <p:cNvPr id="58370" name="Picture 2" descr="Ninfasatiro"/>
          <p:cNvPicPr>
            <a:picLocks noChangeAspect="1" noChangeArrowheads="1"/>
          </p:cNvPicPr>
          <p:nvPr/>
        </p:nvPicPr>
        <p:blipFill>
          <a:blip r:embed="rId4"/>
          <a:srcRect/>
          <a:stretch>
            <a:fillRect/>
          </a:stretch>
        </p:blipFill>
        <p:spPr bwMode="auto">
          <a:xfrm>
            <a:off x="0" y="0"/>
            <a:ext cx="3143240" cy="3695684"/>
          </a:xfrm>
          <a:prstGeom prst="rect">
            <a:avLst/>
          </a:prstGeom>
          <a:noFill/>
        </p:spPr>
      </p:pic>
      <p:pic>
        <p:nvPicPr>
          <p:cNvPr id="58372" name="Picture 4" descr="https://encrypted-tbn1.gstatic.com/images?q=tbn:ANd9GcQXeNzU32y5qWDQJyrC2htmewcnoS9NqCI_rAmIePQ-6ifQj2Eo"/>
          <p:cNvPicPr>
            <a:picLocks noChangeAspect="1" noChangeArrowheads="1"/>
          </p:cNvPicPr>
          <p:nvPr/>
        </p:nvPicPr>
        <p:blipFill>
          <a:blip r:embed="rId5"/>
          <a:srcRect/>
          <a:stretch>
            <a:fillRect/>
          </a:stretch>
        </p:blipFill>
        <p:spPr bwMode="auto">
          <a:xfrm>
            <a:off x="6215074" y="0"/>
            <a:ext cx="2928926" cy="37861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1028"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CaixaDeTexto 4"/>
          <p:cNvSpPr txBox="1"/>
          <p:nvPr/>
        </p:nvSpPr>
        <p:spPr>
          <a:xfrm>
            <a:off x="285720" y="3441680"/>
            <a:ext cx="8501122" cy="3416320"/>
          </a:xfrm>
          <a:prstGeom prst="rect">
            <a:avLst/>
          </a:prstGeom>
          <a:solidFill>
            <a:schemeClr val="bg1"/>
          </a:solidFill>
        </p:spPr>
        <p:txBody>
          <a:bodyPr wrap="square" rtlCol="0">
            <a:spAutoFit/>
          </a:bodyPr>
          <a:lstStyle/>
          <a:p>
            <a:r>
              <a:rPr lang="pt-BR" sz="2400" dirty="0" smtClean="0"/>
              <a:t>“Eu </a:t>
            </a:r>
            <a:r>
              <a:rPr lang="pt-BR" sz="2400" dirty="0"/>
              <a:t>estava olhando nas minhas visões da noite, e eis que vinha nas nuvens do céu um como </a:t>
            </a:r>
            <a:r>
              <a:rPr lang="pt-BR" sz="2400" u="sng" dirty="0">
                <a:solidFill>
                  <a:srgbClr val="FF0000"/>
                </a:solidFill>
              </a:rPr>
              <a:t>o filho do homem</a:t>
            </a:r>
            <a:r>
              <a:rPr lang="pt-BR" sz="2400" dirty="0"/>
              <a:t>; e dirigiu-se ao ancião de dias, e o fizeram chegar até ele</a:t>
            </a:r>
            <a:r>
              <a:rPr lang="pt-BR" sz="2400" dirty="0" smtClean="0"/>
              <a:t>.”Daniel 7:13</a:t>
            </a:r>
          </a:p>
          <a:p>
            <a:endParaRPr lang="pt-BR" sz="2400" dirty="0" smtClean="0"/>
          </a:p>
          <a:p>
            <a:r>
              <a:rPr lang="pt-BR" sz="2400" dirty="0" smtClean="0"/>
              <a:t>“Na verdade vos digo que todos os pecados serão perdoados aos </a:t>
            </a:r>
            <a:r>
              <a:rPr lang="pt-BR" sz="2400" u="sng" dirty="0" smtClean="0">
                <a:solidFill>
                  <a:srgbClr val="FF0000"/>
                </a:solidFill>
              </a:rPr>
              <a:t>filhos dos homens</a:t>
            </a:r>
            <a:r>
              <a:rPr lang="pt-BR" sz="2400" dirty="0" smtClean="0"/>
              <a:t>, e toda a sorte de blasfêmias, com que blasfemarem;Qualquer, porém, que blasfemar contra o Espírito Santo, nunca obterá perdão, mas será réu do eterno juízo”Marcos 3:28-29</a:t>
            </a:r>
            <a:endParaRPr lang="pt-BR" sz="2400" dirty="0"/>
          </a:p>
        </p:txBody>
      </p:sp>
      <p:pic>
        <p:nvPicPr>
          <p:cNvPr id="15362" name="Picture 2" descr="http://www.avozdedeus.org.br/site/images/stories/imagens-materias-2013/filhodohomem04.jpg"/>
          <p:cNvPicPr>
            <a:picLocks noChangeAspect="1" noChangeArrowheads="1"/>
          </p:cNvPicPr>
          <p:nvPr/>
        </p:nvPicPr>
        <p:blipFill>
          <a:blip r:embed="rId3"/>
          <a:srcRect/>
          <a:stretch>
            <a:fillRect/>
          </a:stretch>
        </p:blipFill>
        <p:spPr bwMode="auto">
          <a:xfrm>
            <a:off x="1928794" y="0"/>
            <a:ext cx="5429288" cy="3495682"/>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freepik.com/fotos-gratis/luz-de-fundo-claro_53-17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aixaDeTexto 1"/>
          <p:cNvSpPr txBox="1"/>
          <p:nvPr/>
        </p:nvSpPr>
        <p:spPr>
          <a:xfrm>
            <a:off x="714348" y="3357562"/>
            <a:ext cx="7572428" cy="3170099"/>
          </a:xfrm>
          <a:prstGeom prst="rect">
            <a:avLst/>
          </a:prstGeom>
          <a:noFill/>
        </p:spPr>
        <p:txBody>
          <a:bodyPr wrap="square" rtlCol="0">
            <a:spAutoFit/>
          </a:bodyPr>
          <a:lstStyle/>
          <a:p>
            <a:r>
              <a:rPr lang="pt-BR" sz="2000" b="1" dirty="0" smtClean="0"/>
              <a:t>Normalmente eram-lhes consagrados o pinho e a oliveira e apesar de serem divinos, não eram imortais.</a:t>
            </a:r>
          </a:p>
          <a:p>
            <a:r>
              <a:rPr lang="pt-BR" sz="2000" b="1" dirty="0" smtClean="0"/>
              <a:t>Na mitologia dos povos gregos, os </a:t>
            </a:r>
            <a:r>
              <a:rPr lang="pt-BR" sz="2000" b="1" dirty="0" err="1" smtClean="0"/>
              <a:t>sátiros</a:t>
            </a:r>
            <a:r>
              <a:rPr lang="pt-BR" sz="2000" b="1" dirty="0" smtClean="0"/>
              <a:t> (em grego, </a:t>
            </a:r>
            <a:r>
              <a:rPr lang="pt-BR" sz="2000" b="1" dirty="0" err="1" smtClean="0"/>
              <a:t>Σάτυροι</a:t>
            </a:r>
            <a:r>
              <a:rPr lang="pt-BR" sz="2000" b="1" dirty="0" smtClean="0"/>
              <a:t>, </a:t>
            </a:r>
            <a:r>
              <a:rPr lang="pt-BR" sz="2000" b="1" dirty="0" err="1" smtClean="0"/>
              <a:t>Sátyroi</a:t>
            </a:r>
            <a:r>
              <a:rPr lang="pt-BR" sz="2000" b="1" dirty="0" smtClean="0"/>
              <a:t>, talvez relacionado ao grego </a:t>
            </a:r>
            <a:r>
              <a:rPr lang="pt-BR" sz="2000" b="1" dirty="0" err="1" smtClean="0"/>
              <a:t>sathê</a:t>
            </a:r>
            <a:r>
              <a:rPr lang="pt-BR" sz="2000" b="1" dirty="0" smtClean="0"/>
              <a:t>, "pênis") são divindades menores da natureza com o aspecto de homens com cauda e orelhas de asno ou cabrito, pequenos chifres na testa, narizes achatados, lábios grossos, barbas longas e órgãos sexuais de dimensões bem acima da média humana - muito freqüentemente mostrados em estado de ereção.</a:t>
            </a:r>
          </a:p>
          <a:p>
            <a:endParaRPr lang="pt-BR" sz="2000" b="1" dirty="0"/>
          </a:p>
        </p:txBody>
      </p:sp>
      <p:pic>
        <p:nvPicPr>
          <p:cNvPr id="55298" name="Picture 2" descr="http://info.abril.com.br/aberto/infonews/fotos/wikipedia-logo-3D-20110103101852.jpg"/>
          <p:cNvPicPr>
            <a:picLocks noChangeAspect="1" noChangeArrowheads="1"/>
          </p:cNvPicPr>
          <p:nvPr/>
        </p:nvPicPr>
        <p:blipFill>
          <a:blip r:embed="rId3"/>
          <a:srcRect/>
          <a:stretch>
            <a:fillRect/>
          </a:stretch>
        </p:blipFill>
        <p:spPr bwMode="auto">
          <a:xfrm>
            <a:off x="1785918" y="1142984"/>
            <a:ext cx="3643338" cy="2000240"/>
          </a:xfrm>
          <a:prstGeom prst="rect">
            <a:avLst/>
          </a:prstGeom>
          <a:noFill/>
        </p:spPr>
      </p:pic>
      <p:sp>
        <p:nvSpPr>
          <p:cNvPr id="5" name="CaixaDeTexto 4"/>
          <p:cNvSpPr txBox="1"/>
          <p:nvPr/>
        </p:nvSpPr>
        <p:spPr>
          <a:xfrm>
            <a:off x="0" y="0"/>
            <a:ext cx="8929718" cy="646331"/>
          </a:xfrm>
          <a:prstGeom prst="rect">
            <a:avLst/>
          </a:prstGeom>
          <a:solidFill>
            <a:srgbClr val="FFFF00"/>
          </a:solidFill>
        </p:spPr>
        <p:txBody>
          <a:bodyPr wrap="square" rtlCol="0">
            <a:spAutoFit/>
          </a:bodyPr>
          <a:lstStyle/>
          <a:p>
            <a:r>
              <a:rPr lang="pt-BR" sz="3600" b="1" dirty="0" smtClean="0"/>
              <a:t>Quem são os </a:t>
            </a:r>
            <a:r>
              <a:rPr lang="pt-BR" sz="3600" b="1" dirty="0" err="1" smtClean="0"/>
              <a:t>satiros</a:t>
            </a:r>
            <a:r>
              <a:rPr lang="pt-BR" sz="3600" b="1" dirty="0" smtClean="0"/>
              <a:t> citados na </a:t>
            </a:r>
            <a:r>
              <a:rPr lang="pt-BR" sz="3600" b="1" dirty="0" err="1" smtClean="0"/>
              <a:t>biblia</a:t>
            </a:r>
            <a:r>
              <a:rPr lang="pt-BR" sz="3600" b="1" dirty="0" smtClean="0"/>
              <a:t> ?</a:t>
            </a:r>
            <a:endParaRPr lang="pt-BR" sz="36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freepik.com/fotos-gratis/luz-de-fundo-claro_53-17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aixaDeTexto 1"/>
          <p:cNvSpPr txBox="1"/>
          <p:nvPr/>
        </p:nvSpPr>
        <p:spPr>
          <a:xfrm>
            <a:off x="4357654" y="948690"/>
            <a:ext cx="4786346" cy="5909310"/>
          </a:xfrm>
          <a:prstGeom prst="rect">
            <a:avLst/>
          </a:prstGeom>
          <a:noFill/>
        </p:spPr>
        <p:txBody>
          <a:bodyPr wrap="square" rtlCol="0">
            <a:spAutoFit/>
          </a:bodyPr>
          <a:lstStyle/>
          <a:p>
            <a:r>
              <a:rPr lang="pt-BR" sz="2000" b="1" dirty="0" smtClean="0"/>
              <a:t>“</a:t>
            </a:r>
            <a:r>
              <a:rPr lang="pt-BR" sz="2000" b="1" dirty="0"/>
              <a:t> E foi um dia que </a:t>
            </a:r>
            <a:r>
              <a:rPr lang="pt-BR" sz="2000" b="1" dirty="0" err="1"/>
              <a:t>Zefô</a:t>
            </a:r>
            <a:r>
              <a:rPr lang="pt-BR" sz="2000" b="1" dirty="0"/>
              <a:t> perdeu uma bezerra nova, e ele passou a procurá-lo, e ele ouviu rodada mugido sobre a montanha.</a:t>
            </a:r>
          </a:p>
          <a:p>
            <a:r>
              <a:rPr lang="pt-BR" sz="2000" b="1" dirty="0"/>
              <a:t>15 E </a:t>
            </a:r>
            <a:r>
              <a:rPr lang="pt-BR" sz="2000" b="1" dirty="0" err="1"/>
              <a:t>Zefô</a:t>
            </a:r>
            <a:r>
              <a:rPr lang="pt-BR" sz="2000" b="1" dirty="0"/>
              <a:t> passou e viu, e eis que havia uma grande caverna no fundo da montanha, e havia uma grande pedra ali, na entrada da caverna, e </a:t>
            </a:r>
            <a:r>
              <a:rPr lang="pt-BR" sz="2000" b="1" dirty="0" err="1"/>
              <a:t>Zefô</a:t>
            </a:r>
            <a:r>
              <a:rPr lang="pt-BR" sz="2000" b="1" dirty="0"/>
              <a:t> dividir a pedra e ele entrou na caverna e ele olhou e eis que um grande animal estava devorando o boi, a partir do </a:t>
            </a:r>
            <a:r>
              <a:rPr lang="pt-BR" sz="2000" b="1" u="sng" dirty="0">
                <a:solidFill>
                  <a:srgbClr val="FF0000"/>
                </a:solidFill>
              </a:rPr>
              <a:t>meio para cima parecia um homem, e do meio para baixo que parecia um animal</a:t>
            </a:r>
            <a:r>
              <a:rPr lang="pt-BR" sz="2000" b="1" dirty="0"/>
              <a:t>, e </a:t>
            </a:r>
            <a:r>
              <a:rPr lang="pt-BR" sz="2000" b="1" dirty="0" err="1"/>
              <a:t>Zefô</a:t>
            </a:r>
            <a:r>
              <a:rPr lang="pt-BR" sz="2000" b="1" dirty="0"/>
              <a:t> se levantaram contra o animal e matou-a com suas espadas.</a:t>
            </a:r>
          </a:p>
          <a:p>
            <a:r>
              <a:rPr lang="pt-BR" sz="2000" b="1" dirty="0"/>
              <a:t>16 E os habitantes de </a:t>
            </a:r>
            <a:r>
              <a:rPr lang="pt-BR" sz="2000" b="1" dirty="0" err="1"/>
              <a:t>Quitim</a:t>
            </a:r>
            <a:r>
              <a:rPr lang="pt-BR" sz="2000" b="1" dirty="0"/>
              <a:t> ouvido falar de tal coisa, e alegraram-se muito, e eles disseram: Que havemos de fazer a este homem que matou o animal que devorava os nossos animais</a:t>
            </a:r>
            <a:r>
              <a:rPr lang="pt-BR" sz="2000" b="1" dirty="0" smtClean="0"/>
              <a:t>?”Livro de </a:t>
            </a:r>
            <a:r>
              <a:rPr lang="pt-BR" sz="2000" b="1" dirty="0" err="1" smtClean="0"/>
              <a:t>Jaser</a:t>
            </a:r>
            <a:r>
              <a:rPr lang="pt-BR" sz="2000" b="1" dirty="0" smtClean="0"/>
              <a:t> 61:14-16</a:t>
            </a:r>
            <a:endParaRPr lang="pt-BR" sz="2000" b="1" dirty="0"/>
          </a:p>
          <a:p>
            <a:endParaRPr lang="pt-BR" dirty="0"/>
          </a:p>
        </p:txBody>
      </p:sp>
      <p:pic>
        <p:nvPicPr>
          <p:cNvPr id="29698" name="Picture 2" descr="http://4.bp.blogspot.com/-vyZADpguLh0/UiQ86psEaQI/AAAAAAAAH5c/RLxX1ZK3i9M/s1600/S%C3%A1tiro.jpg"/>
          <p:cNvPicPr>
            <a:picLocks noChangeAspect="1" noChangeArrowheads="1"/>
          </p:cNvPicPr>
          <p:nvPr/>
        </p:nvPicPr>
        <p:blipFill>
          <a:blip r:embed="rId3"/>
          <a:srcRect/>
          <a:stretch>
            <a:fillRect/>
          </a:stretch>
        </p:blipFill>
        <p:spPr bwMode="auto">
          <a:xfrm>
            <a:off x="1" y="857232"/>
            <a:ext cx="4286248" cy="600076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freepik.com/fotos-gratis/luz-de-fundo-claro_53-17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428596" y="428604"/>
            <a:ext cx="8001056" cy="3108543"/>
          </a:xfrm>
          <a:prstGeom prst="rect">
            <a:avLst/>
          </a:prstGeom>
          <a:noFill/>
        </p:spPr>
        <p:txBody>
          <a:bodyPr wrap="square" rtlCol="0">
            <a:spAutoFit/>
          </a:bodyPr>
          <a:lstStyle/>
          <a:p>
            <a:r>
              <a:rPr lang="pt-BR" sz="2000" b="1" dirty="0" smtClean="0"/>
              <a:t>As feras do deserto se encontrarão com as feras da ilha, e o </a:t>
            </a:r>
            <a:r>
              <a:rPr lang="pt-BR" sz="2000" b="1" dirty="0" err="1" smtClean="0"/>
              <a:t>sátiro</a:t>
            </a:r>
            <a:r>
              <a:rPr lang="pt-BR" sz="2000" b="1" dirty="0" smtClean="0"/>
              <a:t> clamará ao seu companheiro; e os animais noturnos ali pousarão, e acharão lugar de repouso para si.Isaías 34:14</a:t>
            </a:r>
          </a:p>
          <a:p>
            <a:endParaRPr lang="pt-BR" sz="2000" b="1" dirty="0" smtClean="0"/>
          </a:p>
          <a:p>
            <a:r>
              <a:rPr lang="pt-BR" sz="2000" b="1" dirty="0" smtClean="0"/>
              <a:t>“E nunca mais oferecerão os seus sacrifícios aos </a:t>
            </a:r>
            <a:r>
              <a:rPr lang="pt-BR" sz="2000" b="1" dirty="0" err="1" smtClean="0"/>
              <a:t>satiros</a:t>
            </a:r>
            <a:r>
              <a:rPr lang="pt-BR" sz="2000" b="1" dirty="0" smtClean="0"/>
              <a:t>, após os quais eles se prostituem; isto ser-lhes-á por estatuto perpétuo nas suas gerações.”</a:t>
            </a:r>
            <a:r>
              <a:rPr lang="pt-BR" sz="2000" b="1" dirty="0" err="1" smtClean="0"/>
              <a:t>Levítico</a:t>
            </a:r>
            <a:r>
              <a:rPr lang="pt-BR" sz="2000" b="1" dirty="0" smtClean="0"/>
              <a:t> 17:7</a:t>
            </a:r>
          </a:p>
          <a:p>
            <a:endParaRPr lang="pt-BR" sz="2000" b="1" dirty="0" smtClean="0"/>
          </a:p>
          <a:p>
            <a:endParaRPr lang="pt-BR" dirty="0" smtClean="0"/>
          </a:p>
          <a:p>
            <a:endParaRPr lang="pt-BR" dirty="0"/>
          </a:p>
        </p:txBody>
      </p:sp>
      <p:pic>
        <p:nvPicPr>
          <p:cNvPr id="57348" name="Picture 4" descr="http://3.bp.blogspot.com/--OHcuEF9U8M/ToH-Yx50XMI/AAAAAAAAAMk/TlE1FYi1_Mo/s1600/satiro.gif"/>
          <p:cNvPicPr>
            <a:picLocks noChangeAspect="1" noChangeArrowheads="1"/>
          </p:cNvPicPr>
          <p:nvPr/>
        </p:nvPicPr>
        <p:blipFill>
          <a:blip r:embed="rId3"/>
          <a:srcRect/>
          <a:stretch>
            <a:fillRect/>
          </a:stretch>
        </p:blipFill>
        <p:spPr bwMode="auto">
          <a:xfrm>
            <a:off x="1500166" y="2571744"/>
            <a:ext cx="4419600" cy="4286256"/>
          </a:xfrm>
          <a:prstGeom prst="rect">
            <a:avLst/>
          </a:prstGeom>
          <a:noFill/>
        </p:spPr>
      </p:pic>
      <p:sp>
        <p:nvSpPr>
          <p:cNvPr id="7" name="CaixaDeTexto 6"/>
          <p:cNvSpPr txBox="1"/>
          <p:nvPr/>
        </p:nvSpPr>
        <p:spPr>
          <a:xfrm>
            <a:off x="3929058" y="4000504"/>
            <a:ext cx="428628" cy="369332"/>
          </a:xfrm>
          <a:prstGeom prst="rect">
            <a:avLst/>
          </a:prstGeom>
          <a:solidFill>
            <a:schemeClr val="tx1"/>
          </a:solidFill>
        </p:spPr>
        <p:txBody>
          <a:bodyPr wrap="square" rtlCol="0">
            <a:spAutoFit/>
          </a:bodyPr>
          <a:lstStyle/>
          <a:p>
            <a:endParaRPr lang="pt-B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freepik.com/fotos-gratis/luz-de-fundo-claro_53-17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aixaDeTexto 1"/>
          <p:cNvSpPr txBox="1"/>
          <p:nvPr/>
        </p:nvSpPr>
        <p:spPr>
          <a:xfrm>
            <a:off x="0" y="785794"/>
            <a:ext cx="9001156" cy="954107"/>
          </a:xfrm>
          <a:prstGeom prst="rect">
            <a:avLst/>
          </a:prstGeom>
          <a:noFill/>
        </p:spPr>
        <p:txBody>
          <a:bodyPr wrap="square" rtlCol="0">
            <a:spAutoFit/>
          </a:bodyPr>
          <a:lstStyle/>
          <a:p>
            <a:r>
              <a:rPr lang="pt-BR" sz="2800" dirty="0" smtClean="0"/>
              <a:t>“E ele constituiu para si sacerdotes, para os altos, para os </a:t>
            </a:r>
            <a:r>
              <a:rPr lang="pt-BR" sz="2800" dirty="0" err="1" smtClean="0"/>
              <a:t>satiros</a:t>
            </a:r>
            <a:r>
              <a:rPr lang="pt-BR" sz="2800" dirty="0" smtClean="0"/>
              <a:t>, e para os bezerros, que fizera.”2 Crônicas 11:15</a:t>
            </a:r>
            <a:endParaRPr lang="pt-BR" sz="2800" dirty="0"/>
          </a:p>
        </p:txBody>
      </p:sp>
      <p:pic>
        <p:nvPicPr>
          <p:cNvPr id="60418" name="Picture 2" descr="http://blog.templarhistory.com/wp-content/uploads/baphomet.gif"/>
          <p:cNvPicPr>
            <a:picLocks noChangeAspect="1" noChangeArrowheads="1"/>
          </p:cNvPicPr>
          <p:nvPr/>
        </p:nvPicPr>
        <p:blipFill>
          <a:blip r:embed="rId3"/>
          <a:srcRect/>
          <a:stretch>
            <a:fillRect/>
          </a:stretch>
        </p:blipFill>
        <p:spPr bwMode="auto">
          <a:xfrm>
            <a:off x="2214546" y="1700224"/>
            <a:ext cx="4238625" cy="5157776"/>
          </a:xfrm>
          <a:prstGeom prst="rect">
            <a:avLst/>
          </a:prstGeom>
          <a:noFill/>
        </p:spPr>
      </p:pic>
      <p:sp>
        <p:nvSpPr>
          <p:cNvPr id="5" name="CaixaDeTexto 4"/>
          <p:cNvSpPr txBox="1"/>
          <p:nvPr/>
        </p:nvSpPr>
        <p:spPr>
          <a:xfrm>
            <a:off x="0" y="0"/>
            <a:ext cx="7786710" cy="523220"/>
          </a:xfrm>
          <a:prstGeom prst="rect">
            <a:avLst/>
          </a:prstGeom>
          <a:solidFill>
            <a:srgbClr val="FFFF00"/>
          </a:solidFill>
        </p:spPr>
        <p:txBody>
          <a:bodyPr wrap="square" rtlCol="0">
            <a:spAutoFit/>
          </a:bodyPr>
          <a:lstStyle/>
          <a:p>
            <a:r>
              <a:rPr lang="pt-BR" sz="2800" b="1" dirty="0" smtClean="0"/>
              <a:t>A quem </a:t>
            </a:r>
            <a:r>
              <a:rPr lang="pt-BR" sz="2800" b="1" dirty="0" err="1" smtClean="0"/>
              <a:t>Jeroboão</a:t>
            </a:r>
            <a:r>
              <a:rPr lang="pt-BR" sz="2800" b="1" dirty="0" smtClean="0"/>
              <a:t> estava adorando ?</a:t>
            </a:r>
            <a:endParaRPr lang="pt-BR" sz="28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freepik.com/fotos-gratis/luz-de-fundo-claro_53-1725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aixaDeTexto 3"/>
          <p:cNvSpPr txBox="1"/>
          <p:nvPr/>
        </p:nvSpPr>
        <p:spPr>
          <a:xfrm>
            <a:off x="467544" y="0"/>
            <a:ext cx="8352928" cy="7571303"/>
          </a:xfrm>
          <a:prstGeom prst="rect">
            <a:avLst/>
          </a:prstGeom>
          <a:noFill/>
        </p:spPr>
        <p:txBody>
          <a:bodyPr wrap="square" rtlCol="0">
            <a:spAutoFit/>
          </a:bodyPr>
          <a:lstStyle/>
          <a:p>
            <a:r>
              <a:rPr lang="pt-BR" b="1" dirty="0"/>
              <a:t>2 Crônicas 11:15 </a:t>
            </a:r>
            <a:r>
              <a:rPr lang="pt-BR" dirty="0" err="1"/>
              <a:t>Jeroboão</a:t>
            </a:r>
            <a:r>
              <a:rPr lang="pt-BR" dirty="0"/>
              <a:t> constituiu os seus próprios sacerdotes, para os altos, para </a:t>
            </a:r>
            <a:r>
              <a:rPr lang="pt-BR" b="1" dirty="0"/>
              <a:t>os </a:t>
            </a:r>
            <a:r>
              <a:rPr lang="pt-BR" b="1" dirty="0" err="1"/>
              <a:t>sátiros</a:t>
            </a:r>
            <a:r>
              <a:rPr lang="pt-BR" dirty="0"/>
              <a:t> e para os bezerros que fizera.</a:t>
            </a:r>
          </a:p>
          <a:p>
            <a:r>
              <a:rPr lang="pt-BR" b="1" dirty="0" err="1"/>
              <a:t>Satiro</a:t>
            </a:r>
            <a:r>
              <a:rPr lang="pt-BR" b="1" dirty="0"/>
              <a:t>:</a:t>
            </a:r>
            <a:r>
              <a:rPr lang="pt-BR" dirty="0" err="1"/>
              <a:t>ry</a:t>
            </a:r>
            <a:r>
              <a:rPr lang="pt-BR" dirty="0"/>
              <a:t>[</a:t>
            </a:r>
            <a:r>
              <a:rPr lang="pt-BR" dirty="0" err="1"/>
              <a:t>if</a:t>
            </a:r>
            <a:r>
              <a:rPr lang="pt-BR" dirty="0"/>
              <a:t>'/ r[</a:t>
            </a:r>
            <a:r>
              <a:rPr lang="pt-BR" dirty="0" err="1"/>
              <a:t>if</a:t>
            </a:r>
            <a:r>
              <a:rPr lang="pt-BR" dirty="0"/>
              <a:t>'"bode peludo" ou "demônio da noite". Os eruditos do </a:t>
            </a:r>
            <a:r>
              <a:rPr lang="pt-BR" dirty="0" err="1"/>
              <a:t>A.T.</a:t>
            </a:r>
            <a:r>
              <a:rPr lang="pt-BR" dirty="0"/>
              <a:t> preferem referi-se a estes termos hebraicos como "irrequietos" ou "frívolos'. Pode está em conexão com as feras que viviam em lugares desolados ou com a crença em determinados seres espirituais que manifestavam-se em formas hibridas. metade bode e metade homem. Lv 17:7; </a:t>
            </a:r>
            <a:r>
              <a:rPr lang="pt-BR" dirty="0" err="1"/>
              <a:t>Dt</a:t>
            </a:r>
            <a:r>
              <a:rPr lang="pt-BR" dirty="0"/>
              <a:t> 32:17; Is 13:21;23:13; 34:14.Na época do rei </a:t>
            </a:r>
            <a:r>
              <a:rPr lang="pt-BR" dirty="0" err="1"/>
              <a:t>Jeroboão</a:t>
            </a:r>
            <a:r>
              <a:rPr lang="pt-BR" dirty="0"/>
              <a:t>, estes </a:t>
            </a:r>
            <a:r>
              <a:rPr lang="pt-BR" dirty="0" err="1"/>
              <a:t>sátiros</a:t>
            </a:r>
            <a:r>
              <a:rPr lang="pt-BR" dirty="0"/>
              <a:t> eram adorados nos lugares altos, possuindo até muitos sacerdotes oficiais estabelecidos pelo próprio </a:t>
            </a:r>
            <a:r>
              <a:rPr lang="pt-BR" dirty="0" err="1"/>
              <a:t>Jeroboão</a:t>
            </a:r>
            <a:r>
              <a:rPr lang="pt-BR" dirty="0"/>
              <a:t>. A Lei proíbe expressamente todo e qualquer culto aos </a:t>
            </a:r>
            <a:r>
              <a:rPr lang="pt-BR" dirty="0" err="1"/>
              <a:t>sátiros</a:t>
            </a:r>
            <a:r>
              <a:rPr lang="pt-BR" dirty="0"/>
              <a:t> ou aos demônios. Há necessidade, pois, de considerar devidamente a interpretação a dar aos textos sagrados. O rei Josias destruiu completamente os sacerdotes e as idolatrias aos altos das portas ; provavelmente "os altos dos </a:t>
            </a:r>
            <a:r>
              <a:rPr lang="pt-BR" dirty="0" err="1"/>
              <a:t>sátiros</a:t>
            </a:r>
            <a:r>
              <a:rPr lang="pt-BR" dirty="0"/>
              <a:t>" (as mesmas consoantes em hebraico);2Cr 11.15 nota.</a:t>
            </a:r>
          </a:p>
          <a:p>
            <a:r>
              <a:rPr lang="pt-BR" dirty="0"/>
              <a:t>As prescrições contidas na </a:t>
            </a:r>
            <a:r>
              <a:rPr lang="pt-BR" dirty="0" err="1"/>
              <a:t>Torah</a:t>
            </a:r>
            <a:r>
              <a:rPr lang="pt-BR" dirty="0"/>
              <a:t> eram para impedir não só a utilização do sangue como alimento, mas ainda o sacrifício dos animais ao ar livre "sobre a face do campo", para não dar a impressão que o faziam em honra dos "bodes" ou</a:t>
            </a:r>
            <a:r>
              <a:rPr lang="pt-BR" b="1" dirty="0"/>
              <a:t> </a:t>
            </a:r>
            <a:r>
              <a:rPr lang="pt-BR" b="1" dirty="0" err="1"/>
              <a:t>sátiros</a:t>
            </a:r>
            <a:r>
              <a:rPr lang="pt-BR" b="1" dirty="0"/>
              <a:t>, </a:t>
            </a:r>
            <a:r>
              <a:rPr lang="pt-BR" dirty="0"/>
              <a:t>num ato de idolatria (Lv 19.4; Lv 26.1-30), geralmente acompanhado de ritos licenciosos. </a:t>
            </a:r>
            <a:r>
              <a:rPr lang="pt-BR" dirty="0" err="1"/>
              <a:t>Êx</a:t>
            </a:r>
            <a:r>
              <a:rPr lang="pt-BR" dirty="0"/>
              <a:t> 34.15 e segs. Lv 20.5. Isto vem lembrar, que tais práticas de idolatria eram </a:t>
            </a:r>
            <a:r>
              <a:rPr lang="pt-BR" dirty="0" err="1"/>
              <a:t>freqüentes</a:t>
            </a:r>
            <a:r>
              <a:rPr lang="pt-BR" dirty="0"/>
              <a:t> entre os israelitas no tempo do Êxodo, provavelmente adquiridas no Egito</a:t>
            </a:r>
            <a:br>
              <a:rPr lang="pt-BR" dirty="0"/>
            </a:br>
            <a:r>
              <a:rPr lang="pt-BR" dirty="0"/>
              <a:t/>
            </a:r>
            <a:br>
              <a:rPr lang="pt-BR" dirty="0"/>
            </a:br>
            <a:r>
              <a:rPr lang="pt-BR" dirty="0"/>
              <a:t>Leia mais em: </a:t>
            </a:r>
            <a:r>
              <a:rPr lang="pt-BR" b="1" dirty="0">
                <a:hlinkClick r:id="rId3"/>
              </a:rPr>
              <a:t>http://www.webartigos.com/artigos/satiros-demonios-no-antigo-testamento/12607/#ixzz2IToqIhWa</a:t>
            </a:r>
            <a:r>
              <a:rPr lang="pt-BR" dirty="0"/>
              <a:t/>
            </a:r>
            <a:br>
              <a:rPr lang="pt-BR" dirty="0"/>
            </a:br>
            <a:r>
              <a:rPr lang="pt-BR" dirty="0"/>
              <a:t/>
            </a:r>
            <a:br>
              <a:rPr lang="pt-BR" dirty="0"/>
            </a:br>
            <a:endParaRPr lang="pt-B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348" y="1785926"/>
            <a:ext cx="7929618" cy="646331"/>
          </a:xfrm>
          <a:prstGeom prst="rect">
            <a:avLst/>
          </a:prstGeom>
          <a:solidFill>
            <a:srgbClr val="FFFF00"/>
          </a:solidFill>
        </p:spPr>
        <p:txBody>
          <a:bodyPr wrap="square" rtlCol="0">
            <a:spAutoFit/>
          </a:bodyPr>
          <a:lstStyle/>
          <a:p>
            <a:r>
              <a:rPr lang="pt-BR" sz="3600" b="1" dirty="0" smtClean="0"/>
              <a:t>Adventistas Leigos de Bebedouro - </a:t>
            </a:r>
            <a:r>
              <a:rPr lang="pt-BR" sz="3600" b="1" dirty="0" err="1" smtClean="0"/>
              <a:t>sp</a:t>
            </a:r>
            <a:endParaRPr lang="pt-BR"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285720" y="857232"/>
            <a:ext cx="8501122" cy="5632311"/>
          </a:xfrm>
          <a:prstGeom prst="rect">
            <a:avLst/>
          </a:prstGeom>
          <a:solidFill>
            <a:schemeClr val="bg1"/>
          </a:solidFill>
        </p:spPr>
        <p:txBody>
          <a:bodyPr wrap="square" rtlCol="0">
            <a:spAutoFit/>
          </a:bodyPr>
          <a:lstStyle/>
          <a:p>
            <a:r>
              <a:rPr lang="pt-BR" sz="2000" dirty="0" smtClean="0"/>
              <a:t>“</a:t>
            </a:r>
            <a:r>
              <a:rPr lang="pt-BR" sz="2400" dirty="0" smtClean="0"/>
              <a:t>E </a:t>
            </a:r>
            <a:r>
              <a:rPr lang="pt-BR" sz="2400" dirty="0"/>
              <a:t>num dia em que </a:t>
            </a:r>
            <a:r>
              <a:rPr lang="pt-BR" sz="2400" u="sng" dirty="0">
                <a:solidFill>
                  <a:srgbClr val="FF0000"/>
                </a:solidFill>
              </a:rPr>
              <a:t>os filhos de Deus</a:t>
            </a:r>
            <a:r>
              <a:rPr lang="pt-BR" sz="2400" dirty="0"/>
              <a:t> vieram apresentar-se perante o </a:t>
            </a:r>
            <a:r>
              <a:rPr lang="pt-BR" sz="2400" dirty="0" smtClean="0"/>
              <a:t>YHWH, </a:t>
            </a:r>
            <a:r>
              <a:rPr lang="pt-BR" sz="2400" dirty="0"/>
              <a:t>veio também Satanás entre eles</a:t>
            </a:r>
            <a:r>
              <a:rPr lang="pt-BR" sz="2400" dirty="0" smtClean="0"/>
              <a:t>.”</a:t>
            </a:r>
            <a:r>
              <a:rPr lang="pt-BR" sz="2400" dirty="0" err="1" smtClean="0"/>
              <a:t>Jó</a:t>
            </a:r>
            <a:r>
              <a:rPr lang="pt-BR" sz="2400" dirty="0" smtClean="0"/>
              <a:t> 1:6</a:t>
            </a:r>
          </a:p>
          <a:p>
            <a:endParaRPr lang="pt-BR" sz="2400" dirty="0"/>
          </a:p>
          <a:p>
            <a:r>
              <a:rPr lang="pt-BR" sz="2400" dirty="0" smtClean="0"/>
              <a:t>“</a:t>
            </a:r>
            <a:r>
              <a:rPr lang="pt-BR" sz="2400" dirty="0"/>
              <a:t>E, vindo outro dia, em que os </a:t>
            </a:r>
            <a:r>
              <a:rPr lang="pt-BR" sz="2400" u="sng" dirty="0">
                <a:solidFill>
                  <a:srgbClr val="FF0000"/>
                </a:solidFill>
              </a:rPr>
              <a:t>filhos de Deus </a:t>
            </a:r>
            <a:r>
              <a:rPr lang="pt-BR" sz="2400" dirty="0"/>
              <a:t>vieram apresentar-se perante o </a:t>
            </a:r>
            <a:r>
              <a:rPr lang="pt-BR" sz="2400" dirty="0" smtClean="0"/>
              <a:t>YHWH, </a:t>
            </a:r>
            <a:r>
              <a:rPr lang="pt-BR" sz="2400" dirty="0"/>
              <a:t>veio também Satanás entre eles, apresentar-se perante o </a:t>
            </a:r>
            <a:r>
              <a:rPr lang="pt-BR" sz="2400" dirty="0" smtClean="0"/>
              <a:t>YHWH.”</a:t>
            </a:r>
            <a:r>
              <a:rPr lang="pt-BR" sz="2400" dirty="0" err="1" smtClean="0"/>
              <a:t>Jó</a:t>
            </a:r>
            <a:r>
              <a:rPr lang="pt-BR" sz="2400" dirty="0" smtClean="0"/>
              <a:t> 2:1</a:t>
            </a:r>
          </a:p>
          <a:p>
            <a:endParaRPr lang="pt-BR" sz="2400" dirty="0"/>
          </a:p>
          <a:p>
            <a:r>
              <a:rPr lang="pt-BR" sz="2400" dirty="0" smtClean="0"/>
              <a:t>“</a:t>
            </a:r>
            <a:r>
              <a:rPr lang="pt-BR" sz="2400" dirty="0"/>
              <a:t>Quando as estrelas da alva juntas alegremente cantavam, e todos os </a:t>
            </a:r>
            <a:r>
              <a:rPr lang="pt-BR" sz="2400" u="sng" dirty="0">
                <a:solidFill>
                  <a:srgbClr val="FF0000"/>
                </a:solidFill>
              </a:rPr>
              <a:t>filhos de Deus </a:t>
            </a:r>
            <a:r>
              <a:rPr lang="pt-BR" sz="2400" dirty="0"/>
              <a:t>jubilavam</a:t>
            </a:r>
            <a:r>
              <a:rPr lang="pt-BR" sz="2400" dirty="0" smtClean="0"/>
              <a:t>?”</a:t>
            </a:r>
            <a:r>
              <a:rPr lang="pt-BR" sz="2400" dirty="0" err="1" smtClean="0"/>
              <a:t>Jó</a:t>
            </a:r>
            <a:r>
              <a:rPr lang="pt-BR" sz="2400" dirty="0" smtClean="0"/>
              <a:t> 38:7</a:t>
            </a:r>
          </a:p>
          <a:p>
            <a:endParaRPr lang="pt-BR" sz="2400" dirty="0" smtClean="0"/>
          </a:p>
          <a:p>
            <a:r>
              <a:rPr lang="pt-BR" sz="2400" i="1" dirty="0"/>
              <a:t>"Respondeu, dizendo: Eu, porém, vejo quatro homens soltos, que andam passeando dentro do fogo, sem sofrer nenhum dano; e o aspecto do quarto é semelhante </a:t>
            </a:r>
            <a:r>
              <a:rPr lang="pt-BR" sz="2400" i="1" u="sng" dirty="0">
                <a:solidFill>
                  <a:srgbClr val="FF0000"/>
                </a:solidFill>
              </a:rPr>
              <a:t>ao Filho de Deus</a:t>
            </a:r>
            <a:r>
              <a:rPr lang="pt-BR" sz="2400" i="1" dirty="0"/>
              <a:t>. Daniel 3:25"</a:t>
            </a:r>
            <a:endParaRPr lang="pt-BR" sz="2400" dirty="0" smtClean="0"/>
          </a:p>
          <a:p>
            <a:endParaRPr lang="pt-BR" sz="2400" dirty="0"/>
          </a:p>
          <a:p>
            <a:endParaRPr lang="pt-BR" sz="2400" dirty="0"/>
          </a:p>
        </p:txBody>
      </p:sp>
      <p:sp>
        <p:nvSpPr>
          <p:cNvPr id="4" name="CaixaDeTexto 3"/>
          <p:cNvSpPr txBox="1"/>
          <p:nvPr/>
        </p:nvSpPr>
        <p:spPr>
          <a:xfrm>
            <a:off x="0" y="0"/>
            <a:ext cx="9144000" cy="523220"/>
          </a:xfrm>
          <a:prstGeom prst="rect">
            <a:avLst/>
          </a:prstGeom>
          <a:solidFill>
            <a:srgbClr val="FFFF00"/>
          </a:solidFill>
        </p:spPr>
        <p:txBody>
          <a:bodyPr wrap="square" rtlCol="0">
            <a:spAutoFit/>
          </a:bodyPr>
          <a:lstStyle/>
          <a:p>
            <a:r>
              <a:rPr lang="pt-BR" sz="2800" b="1" dirty="0" smtClean="0"/>
              <a:t>Quem são os “filhos de Deus “Seres Celestiais </a:t>
            </a:r>
            <a:endParaRPr lang="pt-BR"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CaixaDeTexto 1"/>
          <p:cNvSpPr txBox="1"/>
          <p:nvPr/>
        </p:nvSpPr>
        <p:spPr>
          <a:xfrm>
            <a:off x="2357422" y="1357298"/>
            <a:ext cx="3000396" cy="3416320"/>
          </a:xfrm>
          <a:prstGeom prst="rect">
            <a:avLst/>
          </a:prstGeom>
          <a:noFill/>
        </p:spPr>
        <p:txBody>
          <a:bodyPr wrap="square" rtlCol="0">
            <a:spAutoFit/>
          </a:bodyPr>
          <a:lstStyle/>
          <a:p>
            <a:r>
              <a:rPr lang="pt-BR" sz="2400" b="1" dirty="0" smtClean="0"/>
              <a:t>“filho </a:t>
            </a:r>
            <a:r>
              <a:rPr lang="pt-BR" sz="2400" b="1" dirty="0"/>
              <a:t>de </a:t>
            </a:r>
            <a:r>
              <a:rPr lang="pt-BR" sz="2400" b="1" dirty="0" err="1"/>
              <a:t>Enoque</a:t>
            </a:r>
            <a:r>
              <a:rPr lang="pt-BR" sz="2400" b="1" dirty="0"/>
              <a:t>,</a:t>
            </a:r>
            <a:r>
              <a:rPr lang="pt-BR" sz="2400" b="1" dirty="0" smtClean="0"/>
              <a:t/>
            </a:r>
            <a:br>
              <a:rPr lang="pt-BR" sz="2400" b="1" dirty="0" smtClean="0"/>
            </a:br>
            <a:r>
              <a:rPr lang="pt-BR" sz="2400" b="1" dirty="0"/>
              <a:t>filho de </a:t>
            </a:r>
            <a:r>
              <a:rPr lang="pt-BR" sz="2400" b="1" dirty="0" err="1"/>
              <a:t>Jarede</a:t>
            </a:r>
            <a:r>
              <a:rPr lang="pt-BR" sz="2400" b="1" dirty="0"/>
              <a:t>,</a:t>
            </a:r>
            <a:r>
              <a:rPr lang="pt-BR" sz="2400" b="1" dirty="0" smtClean="0"/>
              <a:t/>
            </a:r>
            <a:br>
              <a:rPr lang="pt-BR" sz="2400" b="1" dirty="0" smtClean="0"/>
            </a:br>
            <a:r>
              <a:rPr lang="pt-BR" sz="2400" b="1" dirty="0"/>
              <a:t>filho de </a:t>
            </a:r>
            <a:r>
              <a:rPr lang="pt-BR" sz="2400" b="1" dirty="0" err="1"/>
              <a:t>Maalaleel</a:t>
            </a:r>
            <a:r>
              <a:rPr lang="pt-BR" sz="2400" b="1" dirty="0"/>
              <a:t>,</a:t>
            </a:r>
            <a:r>
              <a:rPr lang="pt-BR" sz="2400" b="1" dirty="0" smtClean="0"/>
              <a:t/>
            </a:r>
            <a:br>
              <a:rPr lang="pt-BR" sz="2400" b="1" dirty="0" smtClean="0"/>
            </a:br>
            <a:r>
              <a:rPr lang="pt-BR" sz="2400" b="1" dirty="0"/>
              <a:t>filho de </a:t>
            </a:r>
            <a:r>
              <a:rPr lang="pt-BR" sz="2400" b="1" dirty="0" err="1"/>
              <a:t>Cainã</a:t>
            </a:r>
            <a:r>
              <a:rPr lang="pt-BR" sz="2400" b="1" dirty="0"/>
              <a:t>,</a:t>
            </a:r>
            <a:r>
              <a:rPr lang="pt-BR" sz="2400" b="1" dirty="0" smtClean="0"/>
              <a:t/>
            </a:r>
            <a:br>
              <a:rPr lang="pt-BR" sz="2400" b="1" dirty="0" smtClean="0"/>
            </a:br>
            <a:r>
              <a:rPr lang="pt-BR" sz="2400" b="1" dirty="0"/>
              <a:t>filho de </a:t>
            </a:r>
            <a:r>
              <a:rPr lang="pt-BR" sz="2400" b="1" dirty="0" err="1"/>
              <a:t>Enos</a:t>
            </a:r>
            <a:r>
              <a:rPr lang="pt-BR" sz="2400" b="1" dirty="0"/>
              <a:t>,</a:t>
            </a:r>
            <a:r>
              <a:rPr lang="pt-BR" sz="2400" b="1" dirty="0" smtClean="0"/>
              <a:t/>
            </a:r>
            <a:br>
              <a:rPr lang="pt-BR" sz="2400" b="1" dirty="0" smtClean="0"/>
            </a:br>
            <a:r>
              <a:rPr lang="pt-BR" sz="2400" b="1" dirty="0"/>
              <a:t>filho de Sete, filho de Adão,</a:t>
            </a:r>
            <a:r>
              <a:rPr lang="pt-BR" sz="2400" b="1" dirty="0" smtClean="0"/>
              <a:t/>
            </a:r>
            <a:br>
              <a:rPr lang="pt-BR" sz="2400" b="1" dirty="0" smtClean="0"/>
            </a:br>
            <a:r>
              <a:rPr lang="pt-BR" sz="2400" b="1" u="sng" dirty="0">
                <a:solidFill>
                  <a:srgbClr val="FF0000"/>
                </a:solidFill>
              </a:rPr>
              <a:t>filho de Deus. </a:t>
            </a:r>
            <a:r>
              <a:rPr lang="pt-BR" sz="2400" b="1" u="sng" dirty="0" smtClean="0">
                <a:solidFill>
                  <a:srgbClr val="FF0000"/>
                </a:solidFill>
              </a:rPr>
              <a:t>”</a:t>
            </a:r>
            <a:r>
              <a:rPr lang="pt-BR" sz="2400" b="1" dirty="0" smtClean="0"/>
              <a:t/>
            </a:r>
            <a:br>
              <a:rPr lang="pt-BR" sz="2400" b="1" dirty="0" smtClean="0"/>
            </a:br>
            <a:r>
              <a:rPr lang="pt-BR" sz="2400" b="1" u="sng" dirty="0"/>
              <a:t>Lucas 3:38</a:t>
            </a:r>
            <a:endParaRPr lang="pt-BR" sz="2400" b="1" dirty="0"/>
          </a:p>
        </p:txBody>
      </p:sp>
      <p:sp>
        <p:nvSpPr>
          <p:cNvPr id="4" name="CaixaDeTexto 3"/>
          <p:cNvSpPr txBox="1"/>
          <p:nvPr/>
        </p:nvSpPr>
        <p:spPr>
          <a:xfrm>
            <a:off x="0" y="0"/>
            <a:ext cx="9144000" cy="523220"/>
          </a:xfrm>
          <a:prstGeom prst="rect">
            <a:avLst/>
          </a:prstGeom>
          <a:solidFill>
            <a:srgbClr val="FFFF00"/>
          </a:solidFill>
        </p:spPr>
        <p:txBody>
          <a:bodyPr wrap="square" rtlCol="0">
            <a:spAutoFit/>
          </a:bodyPr>
          <a:lstStyle/>
          <a:p>
            <a:r>
              <a:rPr lang="pt-BR" sz="2800" dirty="0" smtClean="0"/>
              <a:t>Porque Adão é chamado </a:t>
            </a:r>
            <a:r>
              <a:rPr lang="pt-BR" sz="2800" dirty="0" err="1" smtClean="0"/>
              <a:t>tambem</a:t>
            </a:r>
            <a:r>
              <a:rPr lang="pt-BR" sz="2800" dirty="0" smtClean="0"/>
              <a:t> de “Filho de Deus” ?</a:t>
            </a:r>
            <a:endParaRPr lang="pt-BR" sz="2800" dirty="0"/>
          </a:p>
        </p:txBody>
      </p:sp>
      <p:sp>
        <p:nvSpPr>
          <p:cNvPr id="5" name="CaixaDeTexto 4"/>
          <p:cNvSpPr txBox="1"/>
          <p:nvPr/>
        </p:nvSpPr>
        <p:spPr>
          <a:xfrm>
            <a:off x="214282" y="5000636"/>
            <a:ext cx="8929718" cy="1631216"/>
          </a:xfrm>
          <a:prstGeom prst="rect">
            <a:avLst/>
          </a:prstGeom>
          <a:solidFill>
            <a:srgbClr val="FFC000"/>
          </a:solidFill>
        </p:spPr>
        <p:txBody>
          <a:bodyPr wrap="square" rtlCol="0">
            <a:spAutoFit/>
          </a:bodyPr>
          <a:lstStyle/>
          <a:p>
            <a:r>
              <a:rPr lang="pt-BR" sz="2000" b="1" dirty="0"/>
              <a:t>Outro aspecto é que o único homem do antigo testamento </a:t>
            </a:r>
            <a:r>
              <a:rPr lang="pt-BR" sz="2000" b="1" dirty="0" err="1"/>
              <a:t>chamdo</a:t>
            </a:r>
            <a:r>
              <a:rPr lang="pt-BR" sz="2000" b="1" dirty="0"/>
              <a:t> de 'filho de Deus' foi Adão (Lucas, 3:38), porque fora criado à imagem e semelhança de Deus, enquanto os descendentes de Adão foram todos criados à semelhança do próprio Adão decaído (e não de Deus, </a:t>
            </a:r>
            <a:r>
              <a:rPr lang="pt-BR" sz="2000" b="1" dirty="0" err="1"/>
              <a:t>Gen</a:t>
            </a:r>
            <a:r>
              <a:rPr lang="pt-BR" sz="2000" b="1" dirty="0"/>
              <a:t> 5:3).</a:t>
            </a:r>
            <a:r>
              <a:rPr lang="pt-BR" sz="2000" b="1" dirty="0" smtClean="0"/>
              <a:t/>
            </a:r>
            <a:br>
              <a:rPr lang="pt-BR" sz="2000" b="1" dirty="0" smtClean="0"/>
            </a:br>
            <a:endParaRPr lang="pt-BR"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freepik.com/fotos-gratis/vector-de-fundo-azul-claro_34-535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aixaDeTexto 2"/>
          <p:cNvSpPr txBox="1"/>
          <p:nvPr/>
        </p:nvSpPr>
        <p:spPr>
          <a:xfrm>
            <a:off x="214282" y="917912"/>
            <a:ext cx="8786874" cy="5940088"/>
          </a:xfrm>
          <a:prstGeom prst="rect">
            <a:avLst/>
          </a:prstGeom>
          <a:solidFill>
            <a:schemeClr val="bg1"/>
          </a:solidFill>
        </p:spPr>
        <p:txBody>
          <a:bodyPr wrap="square" rtlCol="0">
            <a:spAutoFit/>
          </a:bodyPr>
          <a:lstStyle/>
          <a:p>
            <a:r>
              <a:rPr lang="pt-BR" sz="2400" dirty="0" smtClean="0"/>
              <a:t>“</a:t>
            </a:r>
            <a:r>
              <a:rPr lang="pt-BR" sz="2400" dirty="0" err="1" smtClean="0"/>
              <a:t>Bem-aventurados</a:t>
            </a:r>
            <a:r>
              <a:rPr lang="pt-BR" sz="2400" dirty="0" smtClean="0"/>
              <a:t> </a:t>
            </a:r>
            <a:r>
              <a:rPr lang="pt-BR" sz="2400" dirty="0"/>
              <a:t>os pacificadores, porque eles </a:t>
            </a:r>
            <a:r>
              <a:rPr lang="pt-BR" sz="2400" u="sng" dirty="0">
                <a:solidFill>
                  <a:srgbClr val="FF0000"/>
                </a:solidFill>
              </a:rPr>
              <a:t>serão</a:t>
            </a:r>
            <a:r>
              <a:rPr lang="pt-BR" sz="2400" dirty="0"/>
              <a:t> chamados </a:t>
            </a:r>
            <a:r>
              <a:rPr lang="pt-BR" sz="2400" u="sng" dirty="0">
                <a:solidFill>
                  <a:srgbClr val="FF0000"/>
                </a:solidFill>
              </a:rPr>
              <a:t>filhos de Deus</a:t>
            </a:r>
            <a:r>
              <a:rPr lang="pt-BR" sz="2400" dirty="0" smtClean="0"/>
              <a:t>;”Mateus 5:9</a:t>
            </a:r>
          </a:p>
          <a:p>
            <a:endParaRPr lang="pt-BR" sz="2400" dirty="0" smtClean="0"/>
          </a:p>
          <a:p>
            <a:r>
              <a:rPr lang="pt-BR" sz="2400" dirty="0" smtClean="0"/>
              <a:t>“</a:t>
            </a:r>
            <a:r>
              <a:rPr lang="pt-BR" sz="2400" dirty="0"/>
              <a:t>Mas, a todos quantos o receberam, deu-lhes o poder de serem feitos </a:t>
            </a:r>
            <a:r>
              <a:rPr lang="pt-BR" sz="2400" u="sng" dirty="0">
                <a:solidFill>
                  <a:srgbClr val="FF0000"/>
                </a:solidFill>
              </a:rPr>
              <a:t>filhos de Deus</a:t>
            </a:r>
            <a:r>
              <a:rPr lang="pt-BR" sz="2400" dirty="0"/>
              <a:t>, aos que </a:t>
            </a:r>
            <a:r>
              <a:rPr lang="pt-BR" sz="2400" u="sng" dirty="0">
                <a:solidFill>
                  <a:srgbClr val="FF0000"/>
                </a:solidFill>
              </a:rPr>
              <a:t>crêem</a:t>
            </a:r>
            <a:r>
              <a:rPr lang="pt-BR" sz="2400" dirty="0"/>
              <a:t> no seu nome</a:t>
            </a:r>
            <a:r>
              <a:rPr lang="pt-BR" sz="2400" dirty="0" smtClean="0"/>
              <a:t>;”João 1:12</a:t>
            </a:r>
          </a:p>
          <a:p>
            <a:endParaRPr lang="pt-BR" sz="2400" dirty="0" smtClean="0"/>
          </a:p>
          <a:p>
            <a:r>
              <a:rPr lang="pt-BR" sz="2400" dirty="0" smtClean="0"/>
              <a:t>“Porque </a:t>
            </a:r>
            <a:r>
              <a:rPr lang="pt-BR" sz="2400" dirty="0"/>
              <a:t>todos sois </a:t>
            </a:r>
            <a:r>
              <a:rPr lang="pt-BR" sz="2400" u="sng" dirty="0">
                <a:solidFill>
                  <a:srgbClr val="FF0000"/>
                </a:solidFill>
              </a:rPr>
              <a:t>filhos de Deus pela fé </a:t>
            </a:r>
            <a:r>
              <a:rPr lang="pt-BR" sz="2400" dirty="0"/>
              <a:t>em Cristo Jesus</a:t>
            </a:r>
            <a:r>
              <a:rPr lang="pt-BR" sz="2400" dirty="0" smtClean="0"/>
              <a:t>.”</a:t>
            </a:r>
            <a:br>
              <a:rPr lang="pt-BR" sz="2400" dirty="0" smtClean="0"/>
            </a:br>
            <a:r>
              <a:rPr lang="pt-BR" sz="2400" dirty="0"/>
              <a:t>Gálatas </a:t>
            </a:r>
            <a:r>
              <a:rPr lang="pt-BR" sz="2400" dirty="0" smtClean="0"/>
              <a:t>3:26</a:t>
            </a:r>
          </a:p>
          <a:p>
            <a:endParaRPr lang="pt-BR" sz="2400" dirty="0" smtClean="0"/>
          </a:p>
          <a:p>
            <a:r>
              <a:rPr lang="pt-BR" sz="2400" dirty="0"/>
              <a:t>Vede quão grande amor nos tem concedido o Pai, que fôssemos chamados </a:t>
            </a:r>
            <a:r>
              <a:rPr lang="pt-BR" sz="2400" u="sng" dirty="0">
                <a:solidFill>
                  <a:srgbClr val="FF0000"/>
                </a:solidFill>
              </a:rPr>
              <a:t>filhos de Deus</a:t>
            </a:r>
            <a:r>
              <a:rPr lang="pt-BR" sz="2400" dirty="0"/>
              <a:t>. Por isso o mundo não nos conhece; porque não o conhece a </a:t>
            </a:r>
            <a:r>
              <a:rPr lang="pt-BR" sz="2400" dirty="0" smtClean="0"/>
              <a:t>ele.Amados</a:t>
            </a:r>
            <a:r>
              <a:rPr lang="pt-BR" sz="2400" dirty="0"/>
              <a:t>, agora somos filhos de Deus, e ainda não é manifestado o que havemos de ser. Mas sabemos que, quando ele se manifestar, seremos semelhantes a ele; porque assim como é o veremos</a:t>
            </a:r>
            <a:r>
              <a:rPr lang="pt-BR" sz="2400" dirty="0" smtClean="0"/>
              <a:t>.”1 </a:t>
            </a:r>
            <a:r>
              <a:rPr lang="pt-BR" sz="2400" dirty="0"/>
              <a:t>João </a:t>
            </a:r>
            <a:r>
              <a:rPr lang="pt-BR" sz="2400" dirty="0" smtClean="0"/>
              <a:t>3:1-2</a:t>
            </a:r>
          </a:p>
          <a:p>
            <a:endParaRPr lang="pt-BR" sz="2000" dirty="0" smtClean="0"/>
          </a:p>
        </p:txBody>
      </p:sp>
      <p:sp>
        <p:nvSpPr>
          <p:cNvPr id="4" name="CaixaDeTexto 3"/>
          <p:cNvSpPr txBox="1"/>
          <p:nvPr/>
        </p:nvSpPr>
        <p:spPr>
          <a:xfrm>
            <a:off x="0" y="0"/>
            <a:ext cx="9144000" cy="584775"/>
          </a:xfrm>
          <a:prstGeom prst="rect">
            <a:avLst/>
          </a:prstGeom>
          <a:solidFill>
            <a:srgbClr val="FFFF00"/>
          </a:solidFill>
        </p:spPr>
        <p:txBody>
          <a:bodyPr wrap="square" rtlCol="0">
            <a:spAutoFit/>
          </a:bodyPr>
          <a:lstStyle/>
          <a:p>
            <a:r>
              <a:rPr lang="pt-BR" sz="3200" dirty="0" smtClean="0"/>
              <a:t>Somos “filhos de Deus “ hoje ?</a:t>
            </a:r>
            <a:endParaRPr lang="pt-BR"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3692</TotalTime>
  <Words>2418</Words>
  <Application>Microsoft Office PowerPoint</Application>
  <PresentationFormat>Apresentação na tela (4:3)</PresentationFormat>
  <Paragraphs>124</Paragraphs>
  <Slides>65</Slides>
  <Notes>0</Notes>
  <HiddenSlides>2</HiddenSlides>
  <MMClips>0</MMClips>
  <ScaleCrop>false</ScaleCrop>
  <HeadingPairs>
    <vt:vector size="4" baseType="variant">
      <vt:variant>
        <vt:lpstr>Tema</vt:lpstr>
      </vt:variant>
      <vt:variant>
        <vt:i4>1</vt:i4>
      </vt:variant>
      <vt:variant>
        <vt:lpstr>Títulos de slides</vt:lpstr>
      </vt:variant>
      <vt:variant>
        <vt:i4>65</vt:i4>
      </vt:variant>
    </vt:vector>
  </HeadingPairs>
  <TitlesOfParts>
    <vt:vector size="66"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Usuário</dc:creator>
  <cp:lastModifiedBy>Usuário</cp:lastModifiedBy>
  <cp:revision>173</cp:revision>
  <dcterms:created xsi:type="dcterms:W3CDTF">2014-01-22T15:53:51Z</dcterms:created>
  <dcterms:modified xsi:type="dcterms:W3CDTF">2014-02-23T18:12:15Z</dcterms:modified>
</cp:coreProperties>
</file>